
<file path=[Content_Types].xml><?xml version="1.0" encoding="utf-8"?>
<Types xmlns="http://schemas.openxmlformats.org/package/2006/content-types">
  <Default Extension="gif" ContentType="image/gif"/>
  <Default Extension="jfif" ContentType="image/jpeg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85"/>
  </p:notesMasterIdLst>
  <p:sldIdLst>
    <p:sldId id="257" r:id="rId5"/>
    <p:sldId id="485" r:id="rId6"/>
    <p:sldId id="258" r:id="rId7"/>
    <p:sldId id="492" r:id="rId8"/>
    <p:sldId id="494" r:id="rId9"/>
    <p:sldId id="511" r:id="rId10"/>
    <p:sldId id="493" r:id="rId11"/>
    <p:sldId id="512" r:id="rId12"/>
    <p:sldId id="513" r:id="rId13"/>
    <p:sldId id="497" r:id="rId14"/>
    <p:sldId id="509" r:id="rId15"/>
    <p:sldId id="510" r:id="rId16"/>
    <p:sldId id="466" r:id="rId17"/>
    <p:sldId id="552" r:id="rId18"/>
    <p:sldId id="547" r:id="rId19"/>
    <p:sldId id="550" r:id="rId20"/>
    <p:sldId id="551" r:id="rId21"/>
    <p:sldId id="548" r:id="rId22"/>
    <p:sldId id="465" r:id="rId23"/>
    <p:sldId id="470" r:id="rId24"/>
    <p:sldId id="515" r:id="rId25"/>
    <p:sldId id="514" r:id="rId26"/>
    <p:sldId id="473" r:id="rId27"/>
    <p:sldId id="472" r:id="rId28"/>
    <p:sldId id="517" r:id="rId29"/>
    <p:sldId id="518" r:id="rId30"/>
    <p:sldId id="519" r:id="rId31"/>
    <p:sldId id="516" r:id="rId32"/>
    <p:sldId id="475" r:id="rId33"/>
    <p:sldId id="520" r:id="rId34"/>
    <p:sldId id="521" r:id="rId35"/>
    <p:sldId id="522" r:id="rId36"/>
    <p:sldId id="523" r:id="rId37"/>
    <p:sldId id="524" r:id="rId38"/>
    <p:sldId id="504" r:id="rId39"/>
    <p:sldId id="505" r:id="rId40"/>
    <p:sldId id="467" r:id="rId41"/>
    <p:sldId id="542" r:id="rId42"/>
    <p:sldId id="543" r:id="rId43"/>
    <p:sldId id="553" r:id="rId44"/>
    <p:sldId id="554" r:id="rId45"/>
    <p:sldId id="555" r:id="rId46"/>
    <p:sldId id="557" r:id="rId47"/>
    <p:sldId id="544" r:id="rId48"/>
    <p:sldId id="545" r:id="rId49"/>
    <p:sldId id="558" r:id="rId50"/>
    <p:sldId id="559" r:id="rId51"/>
    <p:sldId id="560" r:id="rId52"/>
    <p:sldId id="561" r:id="rId53"/>
    <p:sldId id="498" r:id="rId54"/>
    <p:sldId id="490" r:id="rId55"/>
    <p:sldId id="468" r:id="rId56"/>
    <p:sldId id="502" r:id="rId57"/>
    <p:sldId id="540" r:id="rId58"/>
    <p:sldId id="541" r:id="rId59"/>
    <p:sldId id="562" r:id="rId60"/>
    <p:sldId id="462" r:id="rId61"/>
    <p:sldId id="525" r:id="rId62"/>
    <p:sldId id="526" r:id="rId63"/>
    <p:sldId id="486" r:id="rId64"/>
    <p:sldId id="528" r:id="rId65"/>
    <p:sldId id="527" r:id="rId66"/>
    <p:sldId id="507" r:id="rId67"/>
    <p:sldId id="482" r:id="rId68"/>
    <p:sldId id="532" r:id="rId69"/>
    <p:sldId id="533" r:id="rId70"/>
    <p:sldId id="488" r:id="rId71"/>
    <p:sldId id="529" r:id="rId72"/>
    <p:sldId id="506" r:id="rId73"/>
    <p:sldId id="508" r:id="rId74"/>
    <p:sldId id="495" r:id="rId75"/>
    <p:sldId id="530" r:id="rId76"/>
    <p:sldId id="531" r:id="rId77"/>
    <p:sldId id="499" r:id="rId78"/>
    <p:sldId id="534" r:id="rId79"/>
    <p:sldId id="537" r:id="rId80"/>
    <p:sldId id="469" r:id="rId81"/>
    <p:sldId id="500" r:id="rId82"/>
    <p:sldId id="563" r:id="rId83"/>
    <p:sldId id="501" r:id="rId84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E42F5"/>
    <a:srgbClr val="FFC66D"/>
    <a:srgbClr val="FFFFFF"/>
    <a:srgbClr val="000000"/>
    <a:srgbClr val="3333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0D9AB24-0C77-4C6A-B08C-20D2F907EE12}" v="1089" dt="2024-02-29T14:41:05.750"/>
    <p1510:client id="{2E40D07A-ABFF-B545-A957-5C7795C9D239}" v="523" dt="2024-02-29T13:44:48.79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360" autoAdjust="0"/>
  </p:normalViewPr>
  <p:slideViewPr>
    <p:cSldViewPr snapToGrid="0">
      <p:cViewPr varScale="1">
        <p:scale>
          <a:sx n="105" d="100"/>
          <a:sy n="105" d="100"/>
        </p:scale>
        <p:origin x="798" y="11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tableStyles" Target="tableStyles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5" Type="http://schemas.openxmlformats.org/officeDocument/2006/relationships/slide" Target="slides/slide1.xml"/><Relationship Id="rId90" Type="http://schemas.microsoft.com/office/2015/10/relationships/revisionInfo" Target="revisionInfo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viewProps" Target="viewProps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46C3F2-C1FF-41E2-82AF-6CA00BE36D16}" type="datetimeFigureOut">
              <a:rPr lang="de-DE" smtClean="0"/>
              <a:t>12.06.2024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397A80-5EBD-4606-9736-554DD94C245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102549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9D7731-37BE-8A43-8429-24627F0A1852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455628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27EB21-DCD7-43FA-8128-0AE77BB54778}" type="slidenum">
              <a:rPr lang="de-DE" smtClean="0"/>
              <a:t>60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972997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27EB21-DCD7-43FA-8128-0AE77BB54778}" type="slidenum">
              <a:rPr lang="de-DE" smtClean="0"/>
              <a:t>61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634896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27EB21-DCD7-43FA-8128-0AE77BB54778}" type="slidenum">
              <a:rPr lang="de-DE" smtClean="0"/>
              <a:t>62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713743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27EB21-DCD7-43FA-8128-0AE77BB54778}" type="slidenum">
              <a:rPr lang="de-DE" smtClean="0"/>
              <a:t>64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552361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27EB21-DCD7-43FA-8128-0AE77BB54778}" type="slidenum">
              <a:rPr lang="de-DE" smtClean="0"/>
              <a:t>65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138601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27EB21-DCD7-43FA-8128-0AE77BB54778}" type="slidenum">
              <a:rPr lang="de-DE" smtClean="0"/>
              <a:t>66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711626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27EB21-DCD7-43FA-8128-0AE77BB54778}" type="slidenum">
              <a:rPr lang="de-DE" smtClean="0"/>
              <a:t>67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496952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27EB21-DCD7-43FA-8128-0AE77BB54778}" type="slidenum">
              <a:rPr lang="de-DE" smtClean="0"/>
              <a:t>68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080105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27EB21-DCD7-43FA-8128-0AE77BB54778}" type="slidenum">
              <a:rPr lang="de-DE" smtClean="0"/>
              <a:t>74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841895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27EB21-DCD7-43FA-8128-0AE77BB54778}" type="slidenum">
              <a:rPr lang="de-DE" smtClean="0"/>
              <a:t>75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680706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9D7731-37BE-8A43-8429-24627F0A1852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5459878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27EB21-DCD7-43FA-8128-0AE77BB54778}" type="slidenum">
              <a:rPr lang="de-DE" smtClean="0"/>
              <a:t>76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0887286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27EB21-DCD7-43FA-8128-0AE77BB54778}" type="slidenum">
              <a:rPr lang="de-DE" smtClean="0"/>
              <a:t>78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5193745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27EB21-DCD7-43FA-8128-0AE77BB54778}" type="slidenum">
              <a:rPr lang="de-DE" smtClean="0"/>
              <a:t>79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0667987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27EB21-DCD7-43FA-8128-0AE77BB54778}" type="slidenum">
              <a:rPr lang="de-DE" smtClean="0"/>
              <a:t>80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669253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27EB21-DCD7-43FA-8128-0AE77BB54778}" type="slidenum">
              <a:rPr lang="de-DE" smtClean="0"/>
              <a:t>53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523586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27EB21-DCD7-43FA-8128-0AE77BB54778}" type="slidenum">
              <a:rPr lang="de-DE" smtClean="0"/>
              <a:t>54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210417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27EB21-DCD7-43FA-8128-0AE77BB54778}" type="slidenum">
              <a:rPr lang="de-DE" smtClean="0"/>
              <a:t>55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21880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27EB21-DCD7-43FA-8128-0AE77BB54778}" type="slidenum">
              <a:rPr lang="de-DE" smtClean="0"/>
              <a:t>56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741065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27EB21-DCD7-43FA-8128-0AE77BB54778}" type="slidenum">
              <a:rPr lang="de-DE" smtClean="0"/>
              <a:t>57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759113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27EB21-DCD7-43FA-8128-0AE77BB54778}" type="slidenum">
              <a:rPr lang="de-DE" smtClean="0"/>
              <a:t>58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908153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27EB21-DCD7-43FA-8128-0AE77BB54778}" type="slidenum">
              <a:rPr lang="de-DE" smtClean="0"/>
              <a:t>59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723534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>
            <a:extLst>
              <a:ext uri="{FF2B5EF4-FFF2-40B4-BE49-F238E27FC236}">
                <a16:creationId xmlns:a16="http://schemas.microsoft.com/office/drawing/2014/main" id="{713249D4-FFF9-42D2-AE09-16DE27E016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75" indent="0" algn="ctr">
              <a:buNone/>
              <a:defRPr sz="2000"/>
            </a:lvl2pPr>
            <a:lvl3pPr marL="914349" indent="0" algn="ctr">
              <a:buNone/>
              <a:defRPr sz="1799"/>
            </a:lvl3pPr>
            <a:lvl4pPr marL="1371524" indent="0" algn="ctr">
              <a:buNone/>
              <a:defRPr sz="1600"/>
            </a:lvl4pPr>
            <a:lvl5pPr marL="1828698" indent="0" algn="ctr">
              <a:buNone/>
              <a:defRPr sz="1600"/>
            </a:lvl5pPr>
            <a:lvl6pPr marL="2285872" indent="0" algn="ctr">
              <a:buNone/>
              <a:defRPr sz="1600"/>
            </a:lvl6pPr>
            <a:lvl7pPr marL="2743047" indent="0" algn="ctr">
              <a:buNone/>
              <a:defRPr sz="1600"/>
            </a:lvl7pPr>
            <a:lvl8pPr marL="3200222" indent="0" algn="ctr">
              <a:buNone/>
              <a:defRPr sz="1600"/>
            </a:lvl8pPr>
            <a:lvl9pPr marL="3657396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FE9C6296-41D7-4AFF-8DCD-F72657E4B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4480042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EFB36BD-5962-4A65-8D9A-072F14397A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853B1D13-7A3A-533B-E27D-8B3E86234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612B4D6-C198-EE91-AFFA-EC22E03D2AB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D5E03B-8266-4A63-A3BE-356B2412586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717264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211F95A-E93E-4216-8FB2-7A5A5FF50C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2852737"/>
          </a:xfrm>
        </p:spPr>
        <p:txBody>
          <a:bodyPr anchor="b"/>
          <a:lstStyle>
            <a:lvl1pPr>
              <a:defRPr sz="5999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7781314-0437-4C6F-9B9B-7AD11470AC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75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49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3pPr>
            <a:lvl4pPr marL="137152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69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7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4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2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39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5138240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DBAA9BF-8088-4A30-9EC5-817D2FACB8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9E928DD-3C5A-4551-A2F3-2B77F0B19E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1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5C127AA-9FFE-4E5B-8D09-C481382112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E5BB9A4-7F06-9A10-ADB3-32869BE2CCE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D5E03B-8266-4A63-A3BE-356B2412586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796664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575B4AC-5C26-4DBF-8137-5244250175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13725D7-7307-4B3D-A2FC-FBA26520A2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5" indent="0">
              <a:buNone/>
              <a:defRPr sz="2000" b="1"/>
            </a:lvl2pPr>
            <a:lvl3pPr marL="914349" indent="0">
              <a:buNone/>
              <a:defRPr sz="1799" b="1"/>
            </a:lvl3pPr>
            <a:lvl4pPr marL="1371524" indent="0">
              <a:buNone/>
              <a:defRPr sz="1600" b="1"/>
            </a:lvl4pPr>
            <a:lvl5pPr marL="1828698" indent="0">
              <a:buNone/>
              <a:defRPr sz="1600" b="1"/>
            </a:lvl5pPr>
            <a:lvl6pPr marL="2285872" indent="0">
              <a:buNone/>
              <a:defRPr sz="1600" b="1"/>
            </a:lvl6pPr>
            <a:lvl7pPr marL="2743047" indent="0">
              <a:buNone/>
              <a:defRPr sz="1600" b="1"/>
            </a:lvl7pPr>
            <a:lvl8pPr marL="3200222" indent="0">
              <a:buNone/>
              <a:defRPr sz="1600" b="1"/>
            </a:lvl8pPr>
            <a:lvl9pPr marL="3657396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2F28DEF-ADB0-4B7D-AB44-866430DBC1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6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A6FF6D29-A30B-4BAE-9D2A-91E9327A822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5" indent="0">
              <a:buNone/>
              <a:defRPr sz="2000" b="1"/>
            </a:lvl2pPr>
            <a:lvl3pPr marL="914349" indent="0">
              <a:buNone/>
              <a:defRPr sz="1799" b="1"/>
            </a:lvl3pPr>
            <a:lvl4pPr marL="1371524" indent="0">
              <a:buNone/>
              <a:defRPr sz="1600" b="1"/>
            </a:lvl4pPr>
            <a:lvl5pPr marL="1828698" indent="0">
              <a:buNone/>
              <a:defRPr sz="1600" b="1"/>
            </a:lvl5pPr>
            <a:lvl6pPr marL="2285872" indent="0">
              <a:buNone/>
              <a:defRPr sz="1600" b="1"/>
            </a:lvl6pPr>
            <a:lvl7pPr marL="2743047" indent="0">
              <a:buNone/>
              <a:defRPr sz="1600" b="1"/>
            </a:lvl7pPr>
            <a:lvl8pPr marL="3200222" indent="0">
              <a:buNone/>
              <a:defRPr sz="1600" b="1"/>
            </a:lvl8pPr>
            <a:lvl9pPr marL="3657396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FBE194CC-DA40-4BC2-A93D-F3A82B5D176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6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ECF9ECC-3A8A-A42A-7125-D1A0795F2C0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D5E03B-8266-4A63-A3BE-356B2412586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313874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D9992CBD-11AF-165B-4493-4B8802C8586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D5E03B-8266-4A63-A3BE-356B2412586B}" type="slidenum">
              <a:rPr lang="de-DE" smtClean="0"/>
              <a:t>‹#›</a:t>
            </a:fld>
            <a:endParaRPr lang="de-DE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BF76132-384F-4C10-F7E5-147F2C8576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8819437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516448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hteck 13">
            <a:extLst>
              <a:ext uri="{FF2B5EF4-FFF2-40B4-BE49-F238E27FC236}">
                <a16:creationId xmlns:a16="http://schemas.microsoft.com/office/drawing/2014/main" id="{4F53CE4A-3A77-4DFF-B6B9-B228A4170953}"/>
              </a:ext>
            </a:extLst>
          </p:cNvPr>
          <p:cNvSpPr/>
          <p:nvPr/>
        </p:nvSpPr>
        <p:spPr>
          <a:xfrm>
            <a:off x="0" y="6721476"/>
            <a:ext cx="12192000" cy="136525"/>
          </a:xfrm>
          <a:prstGeom prst="rect">
            <a:avLst/>
          </a:prstGeom>
          <a:solidFill>
            <a:schemeClr val="tx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799"/>
          </a:p>
        </p:txBody>
      </p:sp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2B14B47C-BC8D-48BB-B2F4-24E85308D3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14E1060-DF3B-4FA5-8010-2565A0DE15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4DA5846C-F20A-49BE-9D24-5CC989F67663}"/>
              </a:ext>
            </a:extLst>
          </p:cNvPr>
          <p:cNvSpPr/>
          <p:nvPr/>
        </p:nvSpPr>
        <p:spPr>
          <a:xfrm>
            <a:off x="0" y="1"/>
            <a:ext cx="12192000" cy="365125"/>
          </a:xfrm>
          <a:prstGeom prst="rect">
            <a:avLst/>
          </a:prstGeom>
          <a:solidFill>
            <a:schemeClr val="tx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799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A8B431E4-F838-E9C5-3610-6D89807AAE1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7714" y="71397"/>
            <a:ext cx="977971" cy="227692"/>
          </a:xfrm>
          <a:prstGeom prst="rect">
            <a:avLst/>
          </a:prstGeo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8F22B97-CB83-A3F2-9BA9-30B4390225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922" y="6355937"/>
            <a:ext cx="2743276" cy="3659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4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D5E03B-8266-4A63-A3BE-356B2412586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511137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</p:sldLayoutIdLst>
  <p:txStyles>
    <p:titleStyle>
      <a:lvl1pPr algn="l" defTabSz="914349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Garet Book" pitchFamily="2" charset="0"/>
          <a:ea typeface="+mj-ea"/>
          <a:cs typeface="+mj-cs"/>
        </a:defRPr>
      </a:lvl1pPr>
    </p:titleStyle>
    <p:bodyStyle>
      <a:lvl1pPr marL="0" indent="0" algn="l" defTabSz="914349" rtl="0" eaLnBrk="1" latinLnBrk="0" hangingPunct="1">
        <a:lnSpc>
          <a:spcPct val="90000"/>
        </a:lnSpc>
        <a:spcBef>
          <a:spcPts val="1000"/>
        </a:spcBef>
        <a:buClr>
          <a:srgbClr val="0078D1"/>
        </a:buClr>
        <a:buFont typeface="Wingdings" panose="05000000000000000000" pitchFamily="2" charset="2"/>
        <a:buNone/>
        <a:defRPr sz="2800" kern="1200">
          <a:solidFill>
            <a:schemeClr val="tx1"/>
          </a:solidFill>
          <a:latin typeface="Garet Book" pitchFamily="2" charset="0"/>
          <a:ea typeface="+mn-ea"/>
          <a:cs typeface="+mn-cs"/>
        </a:defRPr>
      </a:lvl1pPr>
      <a:lvl2pPr marL="359980" indent="-228587" algn="l" defTabSz="914349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Garet Book" pitchFamily="2" charset="0"/>
          <a:ea typeface="+mn-ea"/>
          <a:cs typeface="+mn-cs"/>
        </a:defRPr>
      </a:lvl2pPr>
      <a:lvl3pPr marL="611965" indent="-228587" algn="l" defTabSz="914349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Garet Book" pitchFamily="2" charset="0"/>
          <a:ea typeface="+mn-ea"/>
          <a:cs typeface="+mn-cs"/>
        </a:defRPr>
      </a:lvl3pPr>
      <a:lvl4pPr marL="899950" indent="-228587" algn="l" defTabSz="914349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Wingdings" panose="05000000000000000000" pitchFamily="2" charset="2"/>
        <a:buChar char="§"/>
        <a:defRPr sz="1799" kern="1200">
          <a:solidFill>
            <a:schemeClr val="tx1"/>
          </a:solidFill>
          <a:latin typeface="Garet Book" pitchFamily="2" charset="0"/>
          <a:ea typeface="+mn-ea"/>
          <a:cs typeface="+mn-cs"/>
        </a:defRPr>
      </a:lvl4pPr>
      <a:lvl5pPr marL="1187934" indent="-228587" algn="l" defTabSz="914349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Wingdings" panose="05000000000000000000" pitchFamily="2" charset="2"/>
        <a:buChar char="§"/>
        <a:defRPr sz="1799" kern="1200">
          <a:solidFill>
            <a:schemeClr val="tx1"/>
          </a:solidFill>
          <a:latin typeface="Garet Book" pitchFamily="2" charset="0"/>
          <a:ea typeface="+mn-ea"/>
          <a:cs typeface="+mn-cs"/>
        </a:defRPr>
      </a:lvl5pPr>
      <a:lvl6pPr marL="2514460" indent="-228587" algn="l" defTabSz="91434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971634" indent="-228587" algn="l" defTabSz="91434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428808" indent="-228587" algn="l" defTabSz="91434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885983" indent="-228587" algn="l" defTabSz="91434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349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175" algn="l" defTabSz="914349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349" algn="l" defTabSz="914349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524" algn="l" defTabSz="914349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698" algn="l" defTabSz="914349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872" algn="l" defTabSz="914349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3047" algn="l" defTabSz="914349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200222" algn="l" defTabSz="914349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7396" algn="l" defTabSz="914349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7" Type="http://schemas.openxmlformats.org/officeDocument/2006/relationships/image" Target="../media/image23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Relationship Id="rId9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7" Type="http://schemas.openxmlformats.org/officeDocument/2006/relationships/image" Target="../media/image33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2.png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7" Type="http://schemas.openxmlformats.org/officeDocument/2006/relationships/image" Target="../media/image37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3" Type="http://schemas.openxmlformats.org/officeDocument/2006/relationships/image" Target="../media/image21.svg"/><Relationship Id="rId7" Type="http://schemas.openxmlformats.org/officeDocument/2006/relationships/image" Target="../media/image3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4.png"/><Relationship Id="rId5" Type="http://schemas.openxmlformats.org/officeDocument/2006/relationships/image" Target="../media/image23.svg"/><Relationship Id="rId10" Type="http://schemas.openxmlformats.org/officeDocument/2006/relationships/image" Target="../media/image38.png"/><Relationship Id="rId4" Type="http://schemas.openxmlformats.org/officeDocument/2006/relationships/image" Target="../media/image22.png"/><Relationship Id="rId9" Type="http://schemas.openxmlformats.org/officeDocument/2006/relationships/image" Target="../media/image37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1.sv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1.sv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fif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gi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hyperlink" Target="https://react.dev/blog/2024/04/25/react-19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FD68FA-4B1B-9EF9-833A-DBBDCA9D8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 err="1">
                <a:latin typeface="Garet Heavy" pitchFamily="2" charset="77"/>
              </a:rPr>
              <a:t>React</a:t>
            </a:r>
            <a:r>
              <a:rPr lang="de-DE" b="1" dirty="0">
                <a:latin typeface="Garet Heavy" pitchFamily="2" charset="77"/>
              </a:rPr>
              <a:t> </a:t>
            </a:r>
            <a:r>
              <a:rPr lang="de-DE" b="1" dirty="0" err="1">
                <a:latin typeface="Garet Heavy" pitchFamily="2" charset="77"/>
              </a:rPr>
              <a:t>advanced</a:t>
            </a:r>
            <a:endParaRPr lang="de-DE" sz="1000" b="1" dirty="0">
              <a:latin typeface="Garet Heavy" pitchFamily="2" charset="77"/>
            </a:endParaRP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D861A1E-A0AD-195F-C0D7-892BC11DE9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042711"/>
          </a:xfrm>
        </p:spPr>
        <p:txBody>
          <a:bodyPr>
            <a:normAutofit lnSpcReduction="10000"/>
          </a:bodyPr>
          <a:lstStyle/>
          <a:p>
            <a:r>
              <a:rPr lang="de-DE" sz="3200" dirty="0" err="1"/>
              <a:t>ToDo</a:t>
            </a:r>
            <a:r>
              <a:rPr lang="de-DE" sz="3200" dirty="0"/>
              <a:t> Repo </a:t>
            </a:r>
            <a:r>
              <a:rPr lang="de-DE" sz="3200" dirty="0" err="1"/>
              <a:t>Url</a:t>
            </a:r>
            <a:endParaRPr lang="de-DE" sz="3200" dirty="0"/>
          </a:p>
          <a:p>
            <a:r>
              <a:rPr lang="de-DE" sz="3200" dirty="0"/>
              <a:t>14.06.2024</a:t>
            </a:r>
          </a:p>
        </p:txBody>
      </p:sp>
      <p:sp>
        <p:nvSpPr>
          <p:cNvPr id="4" name="Textplatzhalter 2">
            <a:extLst>
              <a:ext uri="{FF2B5EF4-FFF2-40B4-BE49-F238E27FC236}">
                <a16:creationId xmlns:a16="http://schemas.microsoft.com/office/drawing/2014/main" id="{B3A70F60-616E-9487-0D8B-244BA0E3D578}"/>
              </a:ext>
            </a:extLst>
          </p:cNvPr>
          <p:cNvSpPr txBox="1">
            <a:spLocks/>
          </p:cNvSpPr>
          <p:nvPr/>
        </p:nvSpPr>
        <p:spPr>
          <a:xfrm>
            <a:off x="831850" y="6072554"/>
            <a:ext cx="10515600" cy="31652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Garet Book" pitchFamily="2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Garet Book" pitchFamily="2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Garet Book" pitchFamily="2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Garet Book" pitchFamily="2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Garet Book" pitchFamily="2" charset="0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800"/>
              <a:t>Tim Fehrmann &amp; Leon Schwarzenberger</a:t>
            </a:r>
            <a:endParaRPr lang="de-DE" sz="1600"/>
          </a:p>
        </p:txBody>
      </p:sp>
    </p:spTree>
    <p:extLst>
      <p:ext uri="{BB962C8B-B14F-4D97-AF65-F5344CB8AC3E}">
        <p14:creationId xmlns:p14="http://schemas.microsoft.com/office/powerpoint/2010/main" val="7828387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98F98-950E-FD15-8A08-D998C8B0A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Architecture</a:t>
            </a:r>
          </a:p>
        </p:txBody>
      </p:sp>
      <p:pic>
        <p:nvPicPr>
          <p:cNvPr id="11" name="Picture 10" descr="A diagram of a company&#10;&#10;Description automatically generated with medium confidence">
            <a:extLst>
              <a:ext uri="{FF2B5EF4-FFF2-40B4-BE49-F238E27FC236}">
                <a16:creationId xmlns:a16="http://schemas.microsoft.com/office/drawing/2014/main" id="{EC0D234D-BD6E-71D6-9F48-CC95B9B6B7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52282"/>
            <a:ext cx="10687086" cy="460138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B2E1D18-A68D-BCC5-CD06-AC79B0D3B0B1}"/>
              </a:ext>
            </a:extLst>
          </p:cNvPr>
          <p:cNvSpPr/>
          <p:nvPr/>
        </p:nvSpPr>
        <p:spPr>
          <a:xfrm>
            <a:off x="7975600" y="2787650"/>
            <a:ext cx="3270250" cy="1494790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F77C648-CE0B-2D9A-CDF5-FF74C6F432BE}"/>
              </a:ext>
            </a:extLst>
          </p:cNvPr>
          <p:cNvSpPr/>
          <p:nvPr/>
        </p:nvSpPr>
        <p:spPr>
          <a:xfrm>
            <a:off x="2918460" y="2787650"/>
            <a:ext cx="3878580" cy="1494790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B7B6796-A5FC-48D4-1D1D-8B55D6562D78}"/>
              </a:ext>
            </a:extLst>
          </p:cNvPr>
          <p:cNvSpPr/>
          <p:nvPr/>
        </p:nvSpPr>
        <p:spPr>
          <a:xfrm>
            <a:off x="4472940" y="4282440"/>
            <a:ext cx="830580" cy="1470660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4F51091-A902-F4D3-3933-0C73189F0791}"/>
              </a:ext>
            </a:extLst>
          </p:cNvPr>
          <p:cNvSpPr/>
          <p:nvPr/>
        </p:nvSpPr>
        <p:spPr>
          <a:xfrm>
            <a:off x="9601200" y="4270375"/>
            <a:ext cx="1644650" cy="1494790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978188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98F98-950E-FD15-8A08-D998C8B0A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3600"/>
              <a:t>Was macht Entwickler advanced in react? </a:t>
            </a:r>
          </a:p>
        </p:txBody>
      </p:sp>
    </p:spTree>
    <p:extLst>
      <p:ext uri="{BB962C8B-B14F-4D97-AF65-F5344CB8AC3E}">
        <p14:creationId xmlns:p14="http://schemas.microsoft.com/office/powerpoint/2010/main" val="4722663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98F98-950E-FD15-8A08-D998C8B0A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3600"/>
              <a:t>Was macht Entwickler advanced in react? 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C7435EF-B54C-25F7-220D-5A0A1366F3D8}"/>
              </a:ext>
            </a:extLst>
          </p:cNvPr>
          <p:cNvSpPr/>
          <p:nvPr/>
        </p:nvSpPr>
        <p:spPr>
          <a:xfrm>
            <a:off x="2160494" y="2670587"/>
            <a:ext cx="3523129" cy="843578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800">
                <a:solidFill>
                  <a:schemeClr val="bg1"/>
                </a:solidFill>
              </a:rPr>
              <a:t>Weniger Boilerplate:</a:t>
            </a:r>
          </a:p>
          <a:p>
            <a:pPr algn="ctr"/>
            <a:r>
              <a:rPr lang="de-DE">
                <a:solidFill>
                  <a:schemeClr val="bg1"/>
                </a:solidFill>
              </a:rPr>
              <a:t>Libraries &amp; Abstraction</a:t>
            </a:r>
            <a:endParaRPr lang="de-DE" sz="1800">
              <a:solidFill>
                <a:schemeClr val="bg1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7D0666D-C7E5-4CCE-D077-DB930A0DA60E}"/>
              </a:ext>
            </a:extLst>
          </p:cNvPr>
          <p:cNvSpPr/>
          <p:nvPr/>
        </p:nvSpPr>
        <p:spPr>
          <a:xfrm>
            <a:off x="5925669" y="2670587"/>
            <a:ext cx="3523129" cy="843578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800">
                <a:solidFill>
                  <a:schemeClr val="bg1"/>
                </a:solidFill>
              </a:rPr>
              <a:t>Code-Quality Tooling</a:t>
            </a:r>
          </a:p>
          <a:p>
            <a:pPr algn="ctr"/>
            <a:r>
              <a:rPr lang="de-DE">
                <a:solidFill>
                  <a:schemeClr val="bg1"/>
                </a:solidFill>
              </a:rPr>
              <a:t>EsLint &amp; Prettier</a:t>
            </a:r>
            <a:endParaRPr lang="de-DE" sz="1800">
              <a:solidFill>
                <a:schemeClr val="bg1"/>
              </a:solidFill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851E2B4C-FE37-A40A-90EB-F37735FA7685}"/>
              </a:ext>
            </a:extLst>
          </p:cNvPr>
          <p:cNvSpPr/>
          <p:nvPr/>
        </p:nvSpPr>
        <p:spPr>
          <a:xfrm>
            <a:off x="2160493" y="3767923"/>
            <a:ext cx="3523129" cy="843578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800">
                <a:solidFill>
                  <a:schemeClr val="bg1"/>
                </a:solidFill>
              </a:rPr>
              <a:t>States korrekt einsetzen: Lokal vs Global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ADC214E6-E2BF-9780-81A8-EDBD40121295}"/>
              </a:ext>
            </a:extLst>
          </p:cNvPr>
          <p:cNvSpPr/>
          <p:nvPr/>
        </p:nvSpPr>
        <p:spPr>
          <a:xfrm>
            <a:off x="5925670" y="3767923"/>
            <a:ext cx="3523129" cy="843578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800">
                <a:solidFill>
                  <a:schemeClr val="bg1"/>
                </a:solidFill>
              </a:rPr>
              <a:t>Performance kommt zuletzt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4D6520DC-D3B8-E9B9-D48D-32C68B0188CE}"/>
              </a:ext>
            </a:extLst>
          </p:cNvPr>
          <p:cNvSpPr txBox="1">
            <a:spLocks/>
          </p:cNvSpPr>
          <p:nvPr/>
        </p:nvSpPr>
        <p:spPr>
          <a:xfrm>
            <a:off x="2160493" y="1906160"/>
            <a:ext cx="7288305" cy="5106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4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aret Book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de-DE" sz="2000"/>
              <a:t>Meine Favoriten</a:t>
            </a:r>
          </a:p>
        </p:txBody>
      </p:sp>
    </p:spTree>
    <p:extLst>
      <p:ext uri="{BB962C8B-B14F-4D97-AF65-F5344CB8AC3E}">
        <p14:creationId xmlns:p14="http://schemas.microsoft.com/office/powerpoint/2010/main" val="16659533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A5FD65-7FDD-4D18-C678-836520144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000"/>
              <a:t>Css-Modules vs Styled-Components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AB5AD5-718A-E719-D22A-1AA46A1A87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By Leon</a:t>
            </a:r>
          </a:p>
        </p:txBody>
      </p:sp>
    </p:spTree>
    <p:extLst>
      <p:ext uri="{BB962C8B-B14F-4D97-AF65-F5344CB8AC3E}">
        <p14:creationId xmlns:p14="http://schemas.microsoft.com/office/powerpoint/2010/main" val="4171766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0FB42E2-40AD-D87F-415E-7ED35D96F2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Wofür brauchen wir </a:t>
            </a:r>
            <a:r>
              <a:rPr lang="de-DE" dirty="0" err="1"/>
              <a:t>styling</a:t>
            </a:r>
            <a:r>
              <a:rPr lang="de-DE" dirty="0"/>
              <a:t>?</a:t>
            </a:r>
          </a:p>
        </p:txBody>
      </p:sp>
      <p:sp>
        <p:nvSpPr>
          <p:cNvPr id="4" name="Arrow: Striped Right 3">
            <a:extLst>
              <a:ext uri="{FF2B5EF4-FFF2-40B4-BE49-F238E27FC236}">
                <a16:creationId xmlns:a16="http://schemas.microsoft.com/office/drawing/2014/main" id="{EA03DF7B-1A2B-A401-9C6F-0CA2AADD9ED0}"/>
              </a:ext>
            </a:extLst>
          </p:cNvPr>
          <p:cNvSpPr/>
          <p:nvPr/>
        </p:nvSpPr>
        <p:spPr>
          <a:xfrm>
            <a:off x="5606796" y="3186684"/>
            <a:ext cx="978408" cy="484632"/>
          </a:xfrm>
          <a:prstGeom prst="striped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8EAE2FC-567C-1C1B-B704-B05C5A4CAF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2957" y="1690688"/>
            <a:ext cx="3980843" cy="451523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7314738-BB39-9B54-A2B5-7CBDA55C50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006"/>
            <a:ext cx="3947918" cy="4515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0423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46060DC-3784-B072-B274-0D15CCE184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CSS-Modules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59D274-7A14-567C-AE5B-1F07B3BDAFBF}"/>
              </a:ext>
            </a:extLst>
          </p:cNvPr>
          <p:cNvSpPr txBox="1"/>
          <p:nvPr/>
        </p:nvSpPr>
        <p:spPr>
          <a:xfrm>
            <a:off x="838200" y="1527759"/>
            <a:ext cx="234042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200" b="1" dirty="0"/>
              <a:t>styles.module.css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99999A-96A2-42B3-95B6-86FB9704F4F5}"/>
              </a:ext>
            </a:extLst>
          </p:cNvPr>
          <p:cNvSpPr txBox="1"/>
          <p:nvPr/>
        </p:nvSpPr>
        <p:spPr>
          <a:xfrm>
            <a:off x="838200" y="2998113"/>
            <a:ext cx="24384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200" b="1" dirty="0" err="1"/>
              <a:t>MyComponent.tsx</a:t>
            </a:r>
            <a:endParaRPr lang="de-DE" sz="22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1B43C1F-A7EF-E7F4-D380-57D0EE337C57}"/>
              </a:ext>
            </a:extLst>
          </p:cNvPr>
          <p:cNvSpPr txBox="1"/>
          <p:nvPr/>
        </p:nvSpPr>
        <p:spPr>
          <a:xfrm>
            <a:off x="6607629" y="1828799"/>
            <a:ext cx="474617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5E42F5"/>
              </a:buClr>
              <a:buFont typeface="Arial" panose="020B0604020202020204" pitchFamily="34" charset="0"/>
              <a:buChar char="•"/>
            </a:pPr>
            <a:r>
              <a:rPr lang="de-DE" dirty="0"/>
              <a:t>Ein oder mehrere </a:t>
            </a:r>
            <a:r>
              <a:rPr lang="de-DE" dirty="0" err="1"/>
              <a:t>css</a:t>
            </a:r>
            <a:r>
              <a:rPr lang="de-DE" dirty="0"/>
              <a:t> Files, die Styles für verschiedene Klassen definieren</a:t>
            </a:r>
          </a:p>
          <a:p>
            <a:pPr marL="285750" indent="-285750">
              <a:buClr>
                <a:srgbClr val="5E42F5"/>
              </a:buClr>
              <a:buFont typeface="Arial" panose="020B0604020202020204" pitchFamily="34" charset="0"/>
              <a:buChar char="•"/>
            </a:pPr>
            <a:r>
              <a:rPr lang="de-DE" dirty="0"/>
              <a:t>Objektnotation</a:t>
            </a:r>
          </a:p>
          <a:p>
            <a:pPr marL="285750" indent="-285750">
              <a:buClr>
                <a:srgbClr val="5E42F5"/>
              </a:buClr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Clr>
                <a:srgbClr val="5E42F5"/>
              </a:buClr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Clr>
                <a:srgbClr val="5E42F5"/>
              </a:buClr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Clr>
                <a:srgbClr val="5E42F5"/>
              </a:buClr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Clr>
                <a:srgbClr val="5E42F5"/>
              </a:buClr>
              <a:buFont typeface="Arial" panose="020B0604020202020204" pitchFamily="34" charset="0"/>
              <a:buChar char="•"/>
            </a:pPr>
            <a:r>
              <a:rPr lang="de-DE" dirty="0"/>
              <a:t>Style in Komponente importieren und als </a:t>
            </a:r>
            <a:r>
              <a:rPr lang="de-DE" dirty="0" err="1"/>
              <a:t>className</a:t>
            </a:r>
            <a:r>
              <a:rPr lang="de-DE" dirty="0"/>
              <a:t> übergeben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BA25689-F609-A1FE-8D93-8C58E7E4F68E}"/>
              </a:ext>
            </a:extLst>
          </p:cNvPr>
          <p:cNvSpPr txBox="1"/>
          <p:nvPr/>
        </p:nvSpPr>
        <p:spPr>
          <a:xfrm>
            <a:off x="870858" y="5047212"/>
            <a:ext cx="62701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5E42F5"/>
              </a:buClr>
              <a:buFont typeface="Wingdings" panose="05000000000000000000" pitchFamily="2" charset="2"/>
              <a:buChar char="Ø"/>
            </a:pPr>
            <a:r>
              <a:rPr lang="de-DE" dirty="0"/>
              <a:t>Es können auch mehre </a:t>
            </a:r>
            <a:r>
              <a:rPr lang="de-DE" dirty="0" err="1"/>
              <a:t>Styleklassen</a:t>
            </a:r>
            <a:r>
              <a:rPr lang="de-DE" dirty="0"/>
              <a:t> übergeben werden: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85E3397-DF4C-F2BD-72A3-1B2BCFD956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0858" y="1964229"/>
            <a:ext cx="2438400" cy="954107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.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button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{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  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Arial Unicode MS"/>
              </a:rPr>
              <a:t>background-color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: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5C261"/>
                </a:solidFill>
                <a:effectLst/>
                <a:latin typeface="Arial Unicode MS"/>
              </a:rPr>
              <a:t>blue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  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/>
              </a:rPr>
              <a:t>color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: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5C261"/>
                </a:solidFill>
                <a:effectLst/>
                <a:latin typeface="Arial Unicode MS"/>
              </a:rPr>
              <a:t>white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}</a:t>
            </a:r>
            <a:endParaRPr kumimoji="0" lang="de-DE" altLang="de-DE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10E58E27-8541-8038-E24D-B37457AB9A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0858" y="3586783"/>
            <a:ext cx="5442856" cy="1169551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import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1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styles</a:t>
            </a:r>
            <a:r>
              <a:rPr kumimoji="0" lang="de-DE" altLang="de-DE" sz="1400" b="1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from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'.styles.module.css'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function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Arial Unicode MS"/>
              </a:rPr>
              <a:t>MyComponent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() {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  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return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&lt;Button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/>
              </a:rPr>
              <a:t>className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=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{</a:t>
            </a:r>
            <a:r>
              <a:rPr kumimoji="0" lang="de-DE" altLang="de-DE" sz="1400" b="1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styles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.button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}&gt;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Click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me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&lt;/Button&gt;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}</a:t>
            </a:r>
            <a:endParaRPr kumimoji="0" lang="de-DE" altLang="de-DE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D3BE9262-07C4-248B-55D0-BC8713367A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40972" y="5430423"/>
            <a:ext cx="5072742" cy="307777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/>
              </a:rPr>
              <a:t>className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=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{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`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${</a:t>
            </a:r>
            <a:r>
              <a:rPr kumimoji="0" lang="de-DE" altLang="de-DE" sz="1400" b="1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styles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.primaryButton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} ${</a:t>
            </a:r>
            <a:r>
              <a:rPr kumimoji="0" lang="de-DE" altLang="de-DE" sz="1400" b="1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styles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.largeButton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}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`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}</a:t>
            </a:r>
            <a:endParaRPr kumimoji="0" lang="de-DE" altLang="de-DE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71528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46060DC-3784-B072-B274-0D15CCE184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Inline SX-Styling mit MUI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99999A-96A2-42B3-95B6-86FB9704F4F5}"/>
              </a:ext>
            </a:extLst>
          </p:cNvPr>
          <p:cNvSpPr txBox="1"/>
          <p:nvPr/>
        </p:nvSpPr>
        <p:spPr>
          <a:xfrm>
            <a:off x="838200" y="1441456"/>
            <a:ext cx="24384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200" b="1" dirty="0" err="1"/>
              <a:t>MyComponent.tsx</a:t>
            </a:r>
            <a:endParaRPr lang="de-DE" sz="22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1B43C1F-A7EF-E7F4-D380-57D0EE337C57}"/>
              </a:ext>
            </a:extLst>
          </p:cNvPr>
          <p:cNvSpPr txBox="1"/>
          <p:nvPr/>
        </p:nvSpPr>
        <p:spPr>
          <a:xfrm>
            <a:off x="6607629" y="1828799"/>
            <a:ext cx="474617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5E42F5"/>
              </a:buClr>
              <a:buFont typeface="Arial" panose="020B0604020202020204" pitchFamily="34" charset="0"/>
              <a:buChar char="•"/>
            </a:pPr>
            <a:r>
              <a:rPr lang="de-DE" dirty="0"/>
              <a:t>Styling wird direkt als </a:t>
            </a:r>
            <a:r>
              <a:rPr lang="de-DE" dirty="0" err="1"/>
              <a:t>sx-Prop</a:t>
            </a:r>
            <a:r>
              <a:rPr lang="de-DE" dirty="0"/>
              <a:t> der Komponente übergeben</a:t>
            </a:r>
          </a:p>
          <a:p>
            <a:pPr marL="285750" indent="-285750">
              <a:buClr>
                <a:srgbClr val="5E42F5"/>
              </a:buClr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Clr>
                <a:srgbClr val="5E42F5"/>
              </a:buClr>
              <a:buFont typeface="Arial" panose="020B0604020202020204" pitchFamily="34" charset="0"/>
              <a:buChar char="•"/>
            </a:pPr>
            <a:r>
              <a:rPr lang="de-DE" dirty="0"/>
              <a:t>Zusätzliche </a:t>
            </a:r>
            <a:r>
              <a:rPr lang="de-DE" dirty="0" err="1"/>
              <a:t>sx-Props</a:t>
            </a:r>
            <a:r>
              <a:rPr lang="de-DE" dirty="0"/>
              <a:t> können auch von außerhalb übergeben werden </a:t>
            </a:r>
          </a:p>
          <a:p>
            <a:pPr marL="742950" lvl="1" indent="-285750">
              <a:buClr>
                <a:srgbClr val="5E42F5"/>
              </a:buClr>
              <a:buFont typeface="Wingdings" panose="05000000000000000000" pitchFamily="2" charset="2"/>
              <a:buChar char="à"/>
            </a:pPr>
            <a:r>
              <a:rPr lang="de-DE" dirty="0">
                <a:sym typeface="Wingdings" panose="05000000000000000000" pitchFamily="2" charset="2"/>
              </a:rPr>
              <a:t>Können teilweise auch direkt übergeben werden:</a:t>
            </a:r>
          </a:p>
          <a:p>
            <a:pPr marL="742950" lvl="1" indent="-285750">
              <a:buClr>
                <a:srgbClr val="5E42F5"/>
              </a:buClr>
              <a:buFont typeface="Wingdings" panose="05000000000000000000" pitchFamily="2" charset="2"/>
              <a:buChar char="à"/>
            </a:pPr>
            <a:endParaRPr lang="de-DE" dirty="0">
              <a:sym typeface="Wingdings" panose="05000000000000000000" pitchFamily="2" charset="2"/>
            </a:endParaRPr>
          </a:p>
          <a:p>
            <a:pPr lvl="1">
              <a:buClr>
                <a:srgbClr val="5E42F5"/>
              </a:buClr>
            </a:pPr>
            <a:endParaRPr lang="de-DE" dirty="0">
              <a:sym typeface="Wingdings" panose="05000000000000000000" pitchFamily="2" charset="2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0194CCB-9038-DCB6-7375-F3B1886C58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1872343"/>
            <a:ext cx="4484914" cy="3754874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import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{</a:t>
            </a:r>
            <a:r>
              <a:rPr kumimoji="0" lang="de-DE" altLang="de-DE" sz="1400" b="1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Box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SxProps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}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from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'@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mui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/material'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function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Arial Unicode MS"/>
              </a:rPr>
              <a:t>MyComponent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(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extraProps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: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SxProps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) {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return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(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  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&lt;Box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     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/>
              </a:rPr>
              <a:t>id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="Background"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     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/>
              </a:rPr>
              <a:t>sx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=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{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{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      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zIndex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: -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</a:rPr>
              <a:t>10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      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position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: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'absolute'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      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width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: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'100%'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      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height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: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'100%'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      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backgroundImage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: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`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url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(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${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backgroundImage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}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)`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      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...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extraProps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    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}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}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    /&gt;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 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)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}</a:t>
            </a:r>
            <a:endParaRPr kumimoji="0" lang="de-DE" altLang="de-DE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ADF754AE-FE52-5547-1C4F-5388F6FE76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45831" y="3967457"/>
            <a:ext cx="2253341" cy="1169551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&lt;Box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 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/>
              </a:rPr>
              <a:t>id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="Background"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 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/>
              </a:rPr>
              <a:t>width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="100%"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 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/>
              </a:rPr>
              <a:t>height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="100%"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/&gt;</a:t>
            </a:r>
            <a:endParaRPr kumimoji="0" lang="de-DE" altLang="de-DE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35655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46060DC-3784-B072-B274-0D15CCE184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styled</a:t>
            </a:r>
            <a:r>
              <a:rPr lang="de-DE" dirty="0"/>
              <a:t> </a:t>
            </a:r>
            <a:r>
              <a:rPr lang="de-DE" dirty="0" err="1"/>
              <a:t>components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MUI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99999A-96A2-42B3-95B6-86FB9704F4F5}"/>
              </a:ext>
            </a:extLst>
          </p:cNvPr>
          <p:cNvSpPr txBox="1"/>
          <p:nvPr/>
        </p:nvSpPr>
        <p:spPr>
          <a:xfrm>
            <a:off x="838200" y="1441456"/>
            <a:ext cx="24384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200" b="1" dirty="0" err="1"/>
              <a:t>MyButton.tsx</a:t>
            </a:r>
            <a:endParaRPr lang="de-DE" sz="22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1B43C1F-A7EF-E7F4-D380-57D0EE337C57}"/>
              </a:ext>
            </a:extLst>
          </p:cNvPr>
          <p:cNvSpPr txBox="1"/>
          <p:nvPr/>
        </p:nvSpPr>
        <p:spPr>
          <a:xfrm>
            <a:off x="6607629" y="1828799"/>
            <a:ext cx="474617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5E42F5"/>
              </a:buClr>
              <a:buFont typeface="Arial" panose="020B0604020202020204" pitchFamily="34" charset="0"/>
              <a:buChar char="•"/>
            </a:pPr>
            <a:r>
              <a:rPr lang="de-DE" dirty="0" err="1"/>
              <a:t>Styled</a:t>
            </a:r>
            <a:r>
              <a:rPr lang="de-DE" dirty="0"/>
              <a:t> </a:t>
            </a:r>
            <a:r>
              <a:rPr lang="de-DE" dirty="0" err="1"/>
              <a:t>components</a:t>
            </a:r>
            <a:r>
              <a:rPr lang="de-DE" dirty="0"/>
              <a:t> werden als </a:t>
            </a:r>
            <a:r>
              <a:rPr lang="de-DE" dirty="0" err="1"/>
              <a:t>const</a:t>
            </a:r>
            <a:r>
              <a:rPr lang="de-DE" dirty="0"/>
              <a:t> definiert</a:t>
            </a:r>
          </a:p>
          <a:p>
            <a:pPr lvl="1">
              <a:buClr>
                <a:srgbClr val="5E42F5"/>
              </a:buClr>
            </a:pPr>
            <a:r>
              <a:rPr lang="de-DE" dirty="0"/>
              <a:t>(gleiche, oder </a:t>
            </a:r>
            <a:r>
              <a:rPr lang="de-DE" dirty="0" err="1"/>
              <a:t>seperate</a:t>
            </a:r>
            <a:r>
              <a:rPr lang="de-DE" dirty="0"/>
              <a:t> Datei)</a:t>
            </a:r>
          </a:p>
          <a:p>
            <a:pPr marL="285750" indent="-285750">
              <a:buClr>
                <a:srgbClr val="5E42F5"/>
              </a:buClr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Clr>
                <a:srgbClr val="5E42F5"/>
              </a:buClr>
              <a:buFont typeface="Arial" panose="020B0604020202020204" pitchFamily="34" charset="0"/>
              <a:buChar char="•"/>
            </a:pPr>
            <a:r>
              <a:rPr lang="de-DE" dirty="0"/>
              <a:t>Mit und ohne Interface möglich</a:t>
            </a:r>
          </a:p>
          <a:p>
            <a:pPr lvl="1">
              <a:buClr>
                <a:srgbClr val="5E42F5"/>
              </a:buClr>
            </a:pPr>
            <a:r>
              <a:rPr lang="de-DE" dirty="0">
                <a:sym typeface="Wingdings" panose="05000000000000000000" pitchFamily="2" charset="2"/>
              </a:rPr>
              <a:t> Erlaubt eigene Properties, um dynamisch zu stylen</a:t>
            </a:r>
            <a:endParaRPr lang="de-DE" dirty="0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6309A2B7-CA9B-FC73-1E1B-59F3B1AD4B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3029" y="2010454"/>
            <a:ext cx="6324600" cy="3754874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import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{ </a:t>
            </a:r>
            <a:r>
              <a:rPr kumimoji="0" lang="de-DE" altLang="de-DE" sz="1400" b="1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styled</a:t>
            </a:r>
            <a:r>
              <a:rPr kumimoji="0" lang="de-DE" altLang="de-DE" sz="1400" b="1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}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from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'@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mui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/material/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styles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'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import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1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Button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{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ButtonProps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}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from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'@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mui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/material/Button'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interface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MyButtonProps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extends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ButtonProps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{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  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selected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?: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boolean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}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const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MyButton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= </a:t>
            </a:r>
            <a:r>
              <a:rPr kumimoji="0" lang="de-DE" altLang="de-DE" sz="1400" b="1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styled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&lt;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MyButtonProps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&gt;(</a:t>
            </a:r>
            <a:r>
              <a:rPr kumimoji="0" lang="de-DE" altLang="de-DE" sz="1400" b="1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Button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)(({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selected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theme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}) =&gt; ({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background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: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selected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?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theme.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palette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.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primary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.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main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altLang="de-DE" sz="1400" dirty="0">
                <a:solidFill>
                  <a:srgbClr val="9876AA"/>
                </a:solidFill>
                <a:latin typeface="Arial Unicode MS"/>
              </a:rPr>
              <a:t>		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: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theme.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palette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.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secondary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.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main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}))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function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Arial Unicode MS"/>
              </a:rPr>
              <a:t>MyComponent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() {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return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(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  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&lt;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MyButton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/>
              </a:rPr>
              <a:t>selected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&gt;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ClickMe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&lt;/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MyButton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&gt;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 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)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}</a:t>
            </a:r>
            <a:endParaRPr kumimoji="0" lang="de-DE" altLang="de-DE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83654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D171A02-6FC8-A30F-146F-68257F767BC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64530598"/>
              </p:ext>
            </p:extLst>
          </p:nvPr>
        </p:nvGraphicFramePr>
        <p:xfrm>
          <a:off x="163285" y="561984"/>
          <a:ext cx="11811001" cy="5405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5629">
                  <a:extLst>
                    <a:ext uri="{9D8B030D-6E8A-4147-A177-3AD203B41FA5}">
                      <a16:colId xmlns:a16="http://schemas.microsoft.com/office/drawing/2014/main" val="2454494736"/>
                    </a:ext>
                  </a:extLst>
                </a:gridCol>
                <a:gridCol w="2775857">
                  <a:extLst>
                    <a:ext uri="{9D8B030D-6E8A-4147-A177-3AD203B41FA5}">
                      <a16:colId xmlns:a16="http://schemas.microsoft.com/office/drawing/2014/main" val="3409425115"/>
                    </a:ext>
                  </a:extLst>
                </a:gridCol>
                <a:gridCol w="3494315">
                  <a:extLst>
                    <a:ext uri="{9D8B030D-6E8A-4147-A177-3AD203B41FA5}">
                      <a16:colId xmlns:a16="http://schemas.microsoft.com/office/drawing/2014/main" val="377957679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39345360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de-DE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800" dirty="0"/>
                        <a:t>CSS-Modules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800" dirty="0"/>
                        <a:t>Inline SX-Styling (MUI)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800" dirty="0" err="1"/>
                        <a:t>styled-components</a:t>
                      </a:r>
                      <a:r>
                        <a:rPr lang="de-DE" sz="1800" dirty="0"/>
                        <a:t> (MUI)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37276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fontAlgn="base"/>
                      <a:r>
                        <a:rPr lang="de-DE" sz="1800" dirty="0">
                          <a:effectLst/>
                        </a:rPr>
                        <a:t>Definition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de-DE" sz="1800">
                          <a:effectLst/>
                        </a:rPr>
                        <a:t>CSS-Dateien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de-DE" sz="1800" dirty="0">
                          <a:effectLst/>
                        </a:rPr>
                        <a:t>Inline in Komponente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de-DE" sz="1800" dirty="0">
                          <a:effectLst/>
                        </a:rPr>
                        <a:t>Als </a:t>
                      </a:r>
                      <a:r>
                        <a:rPr lang="de-DE" sz="1800" dirty="0" err="1">
                          <a:effectLst/>
                        </a:rPr>
                        <a:t>const</a:t>
                      </a:r>
                      <a:r>
                        <a:rPr lang="de-DE" sz="1800" dirty="0">
                          <a:effectLst/>
                        </a:rPr>
                        <a:t> mit </a:t>
                      </a:r>
                      <a:r>
                        <a:rPr lang="de-DE" sz="1800" dirty="0" err="1">
                          <a:effectLst/>
                        </a:rPr>
                        <a:t>styled</a:t>
                      </a:r>
                      <a:r>
                        <a:rPr lang="de-DE" sz="1800" dirty="0">
                          <a:effectLst/>
                        </a:rPr>
                        <a:t>()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37591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fontAlgn="base"/>
                      <a:r>
                        <a:rPr lang="de-DE" sz="1800">
                          <a:effectLst/>
                        </a:rPr>
                        <a:t>Lokalität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de-DE" sz="1800" dirty="0">
                          <a:effectLst/>
                        </a:rPr>
                        <a:t>Global (durch Klassennamen)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de-DE" sz="1800">
                          <a:effectLst/>
                        </a:rPr>
                        <a:t>Lokal pro Element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de-DE" sz="1800" dirty="0">
                          <a:effectLst/>
                        </a:rPr>
                        <a:t>Lokal pro Komponente oder global durch Export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908140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fontAlgn="base"/>
                      <a:r>
                        <a:rPr lang="de-DE" sz="1800" dirty="0">
                          <a:effectLst/>
                        </a:rPr>
                        <a:t>Verwendung von Variablen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endParaRPr lang="de-DE" sz="18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endParaRPr lang="de-DE" sz="18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endParaRPr lang="de-DE" sz="1800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4826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fontAlgn="base"/>
                      <a:r>
                        <a:rPr lang="de-DE" sz="1800" dirty="0">
                          <a:effectLst/>
                        </a:rPr>
                        <a:t>Dynamisches Styling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endParaRPr lang="de-DE" sz="18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endParaRPr lang="de-DE" sz="18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endParaRPr lang="de-DE" sz="1800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902823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fontAlgn="base"/>
                      <a:r>
                        <a:rPr lang="de-DE" sz="1800" dirty="0" err="1">
                          <a:effectLst/>
                        </a:rPr>
                        <a:t>Mui</a:t>
                      </a:r>
                      <a:r>
                        <a:rPr lang="de-DE" sz="1800" dirty="0">
                          <a:effectLst/>
                        </a:rPr>
                        <a:t>-spezifisch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endParaRPr lang="de-DE" sz="1800" dirty="0">
                        <a:effectLst/>
                      </a:endParaRPr>
                    </a:p>
                    <a:p>
                      <a:pPr fontAlgn="base"/>
                      <a:endParaRPr lang="de-DE" sz="18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endParaRPr lang="de-DE" sz="1800" dirty="0">
                        <a:effectLst/>
                      </a:endParaRPr>
                    </a:p>
                    <a:p>
                      <a:pPr fontAlgn="base"/>
                      <a:endParaRPr lang="de-DE" sz="1800" dirty="0">
                        <a:effectLst/>
                      </a:endParaRPr>
                    </a:p>
                    <a:p>
                      <a:pPr fontAlgn="base"/>
                      <a:r>
                        <a:rPr lang="de-DE" sz="1800" dirty="0">
                          <a:effectLst/>
                        </a:rPr>
                        <a:t>aber ähnlich in anderen </a:t>
                      </a:r>
                      <a:r>
                        <a:rPr lang="de-DE" sz="1800" dirty="0" err="1">
                          <a:effectLst/>
                        </a:rPr>
                        <a:t>Librarys</a:t>
                      </a:r>
                      <a:endParaRPr lang="de-DE" sz="18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endParaRPr lang="de-DE" sz="1800" dirty="0">
                        <a:effectLst/>
                      </a:endParaRPr>
                    </a:p>
                    <a:p>
                      <a:pPr fontAlgn="base"/>
                      <a:endParaRPr lang="de-DE" sz="1800" dirty="0">
                        <a:effectLst/>
                      </a:endParaRPr>
                    </a:p>
                    <a:p>
                      <a:pPr fontAlgn="base"/>
                      <a:r>
                        <a:rPr lang="de-DE" sz="1800" dirty="0">
                          <a:effectLst/>
                        </a:rPr>
                        <a:t>aber ähnlich in anderen </a:t>
                      </a:r>
                      <a:r>
                        <a:rPr lang="de-DE" sz="1800" dirty="0" err="1">
                          <a:effectLst/>
                        </a:rPr>
                        <a:t>Librarys</a:t>
                      </a:r>
                      <a:endParaRPr lang="de-DE" sz="1800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241121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fontAlgn="base"/>
                      <a:r>
                        <a:rPr lang="de-DE" sz="1800" dirty="0">
                          <a:effectLst/>
                        </a:rPr>
                        <a:t>Wiederverwendung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endParaRPr lang="de-DE" sz="1800" dirty="0">
                        <a:effectLst/>
                      </a:endParaRPr>
                    </a:p>
                    <a:p>
                      <a:pPr fontAlgn="base"/>
                      <a:endParaRPr lang="de-DE" sz="18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endParaRPr lang="de-DE" sz="18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endParaRPr lang="de-DE" sz="1800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694027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fontAlgn="base"/>
                      <a:r>
                        <a:rPr lang="de-DE" sz="1800" dirty="0">
                          <a:effectLst/>
                        </a:rPr>
                        <a:t>Code-Lesbarkeit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endParaRPr lang="de-DE" sz="1800" dirty="0">
                        <a:effectLst/>
                      </a:endParaRPr>
                    </a:p>
                    <a:p>
                      <a:pPr fontAlgn="base"/>
                      <a:endParaRPr lang="de-DE" sz="1800" dirty="0">
                        <a:effectLst/>
                      </a:endParaRPr>
                    </a:p>
                    <a:p>
                      <a:pPr fontAlgn="base"/>
                      <a:r>
                        <a:rPr lang="de-DE" sz="1800" dirty="0">
                          <a:effectLst/>
                        </a:rPr>
                        <a:t>Viele Files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endParaRPr lang="de-DE" sz="1800" dirty="0">
                        <a:effectLst/>
                      </a:endParaRPr>
                    </a:p>
                    <a:p>
                      <a:pPr fontAlgn="base"/>
                      <a:endParaRPr lang="de-DE" sz="1800" dirty="0">
                        <a:effectLst/>
                      </a:endParaRPr>
                    </a:p>
                    <a:p>
                      <a:pPr fontAlgn="base"/>
                      <a:r>
                        <a:rPr lang="de-DE" sz="1800" dirty="0">
                          <a:effectLst/>
                        </a:rPr>
                        <a:t>Schnell unübersichtlich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endParaRPr lang="de-DE" sz="1800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4242748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011A1551-D8A0-8713-8DA7-F8066D429693}"/>
              </a:ext>
            </a:extLst>
          </p:cNvPr>
          <p:cNvSpPr txBox="1"/>
          <p:nvPr/>
        </p:nvSpPr>
        <p:spPr>
          <a:xfrm>
            <a:off x="163285" y="5867771"/>
            <a:ext cx="105155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Tipp: </a:t>
            </a:r>
            <a:r>
              <a:rPr lang="de-DE" dirty="0"/>
              <a:t>im Projekt möglichst einheitlicher Stil</a:t>
            </a:r>
            <a:br>
              <a:rPr lang="de-DE" dirty="0"/>
            </a:br>
            <a:r>
              <a:rPr lang="de-DE" dirty="0"/>
              <a:t>z.B.: bis zu drei </a:t>
            </a:r>
            <a:r>
              <a:rPr lang="de-DE" dirty="0" err="1"/>
              <a:t>custom</a:t>
            </a:r>
            <a:r>
              <a:rPr lang="de-DE" dirty="0"/>
              <a:t> </a:t>
            </a:r>
            <a:r>
              <a:rPr lang="de-DE" dirty="0" err="1"/>
              <a:t>styles</a:t>
            </a:r>
            <a:r>
              <a:rPr lang="de-DE" dirty="0"/>
              <a:t> als inline SX-</a:t>
            </a:r>
            <a:r>
              <a:rPr lang="de-DE" dirty="0" err="1"/>
              <a:t>Prop</a:t>
            </a:r>
            <a:r>
              <a:rPr lang="de-DE" dirty="0"/>
              <a:t>, ansonsten </a:t>
            </a:r>
            <a:r>
              <a:rPr lang="de-DE" dirty="0" err="1"/>
              <a:t>Styled-Component</a:t>
            </a:r>
            <a:endParaRPr lang="de-DE" dirty="0"/>
          </a:p>
        </p:txBody>
      </p:sp>
      <p:pic>
        <p:nvPicPr>
          <p:cNvPr id="5" name="Graphic 4" descr="Badge Cross outline">
            <a:extLst>
              <a:ext uri="{FF2B5EF4-FFF2-40B4-BE49-F238E27FC236}">
                <a16:creationId xmlns:a16="http://schemas.microsoft.com/office/drawing/2014/main" id="{0BF972D2-E65E-19C2-CF68-BDC6D4A1D0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14698" y="3473550"/>
            <a:ext cx="468086" cy="468086"/>
          </a:xfrm>
          <a:prstGeom prst="rect">
            <a:avLst/>
          </a:prstGeom>
        </p:spPr>
      </p:pic>
      <p:pic>
        <p:nvPicPr>
          <p:cNvPr id="7" name="Graphic 6" descr="Badge Tick1 outline">
            <a:extLst>
              <a:ext uri="{FF2B5EF4-FFF2-40B4-BE49-F238E27FC236}">
                <a16:creationId xmlns:a16="http://schemas.microsoft.com/office/drawing/2014/main" id="{DB40CA1A-058A-2323-1FF8-CE5A7C5C07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14698" y="2013857"/>
            <a:ext cx="468086" cy="468086"/>
          </a:xfrm>
          <a:prstGeom prst="rect">
            <a:avLst/>
          </a:prstGeom>
        </p:spPr>
      </p:pic>
      <p:pic>
        <p:nvPicPr>
          <p:cNvPr id="8" name="Graphic 7" descr="Badge Tick1 outline">
            <a:extLst>
              <a:ext uri="{FF2B5EF4-FFF2-40B4-BE49-F238E27FC236}">
                <a16:creationId xmlns:a16="http://schemas.microsoft.com/office/drawing/2014/main" id="{270FAF5B-F493-74EA-4770-71BCD3151C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66111" y="2013857"/>
            <a:ext cx="468086" cy="468086"/>
          </a:xfrm>
          <a:prstGeom prst="rect">
            <a:avLst/>
          </a:prstGeom>
        </p:spPr>
      </p:pic>
      <p:pic>
        <p:nvPicPr>
          <p:cNvPr id="9" name="Graphic 8" descr="Badge Tick1 outline">
            <a:extLst>
              <a:ext uri="{FF2B5EF4-FFF2-40B4-BE49-F238E27FC236}">
                <a16:creationId xmlns:a16="http://schemas.microsoft.com/office/drawing/2014/main" id="{EE817B0B-2138-3936-5683-426516F23F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14698" y="4211964"/>
            <a:ext cx="468086" cy="468086"/>
          </a:xfrm>
          <a:prstGeom prst="rect">
            <a:avLst/>
          </a:prstGeom>
        </p:spPr>
      </p:pic>
      <p:pic>
        <p:nvPicPr>
          <p:cNvPr id="10" name="Graphic 9" descr="Badge Tick1 outline">
            <a:extLst>
              <a:ext uri="{FF2B5EF4-FFF2-40B4-BE49-F238E27FC236}">
                <a16:creationId xmlns:a16="http://schemas.microsoft.com/office/drawing/2014/main" id="{7D3BF5ED-AC13-5BF8-E39E-54ECA71D1B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895113" y="2013857"/>
            <a:ext cx="468086" cy="468086"/>
          </a:xfrm>
          <a:prstGeom prst="rect">
            <a:avLst/>
          </a:prstGeom>
        </p:spPr>
      </p:pic>
      <p:pic>
        <p:nvPicPr>
          <p:cNvPr id="11" name="Graphic 10" descr="Badge Tick1 outline">
            <a:extLst>
              <a:ext uri="{FF2B5EF4-FFF2-40B4-BE49-F238E27FC236}">
                <a16:creationId xmlns:a16="http://schemas.microsoft.com/office/drawing/2014/main" id="{875DCDBB-5137-EE45-9363-5AF8BA63D4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895113" y="2682322"/>
            <a:ext cx="468086" cy="468086"/>
          </a:xfrm>
          <a:prstGeom prst="rect">
            <a:avLst/>
          </a:prstGeom>
        </p:spPr>
      </p:pic>
      <p:pic>
        <p:nvPicPr>
          <p:cNvPr id="12" name="Graphic 11" descr="Badge Tick1 outline">
            <a:extLst>
              <a:ext uri="{FF2B5EF4-FFF2-40B4-BE49-F238E27FC236}">
                <a16:creationId xmlns:a16="http://schemas.microsoft.com/office/drawing/2014/main" id="{912135F9-2B5B-8FC5-228D-B26B68D308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66111" y="2682322"/>
            <a:ext cx="468086" cy="468086"/>
          </a:xfrm>
          <a:prstGeom prst="rect">
            <a:avLst/>
          </a:prstGeom>
        </p:spPr>
      </p:pic>
      <p:pic>
        <p:nvPicPr>
          <p:cNvPr id="13" name="Graphic 12" descr="Badge Tick1 outline">
            <a:extLst>
              <a:ext uri="{FF2B5EF4-FFF2-40B4-BE49-F238E27FC236}">
                <a16:creationId xmlns:a16="http://schemas.microsoft.com/office/drawing/2014/main" id="{3886C897-5347-25F3-33EA-8D25EB9732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66111" y="3328483"/>
            <a:ext cx="468086" cy="468086"/>
          </a:xfrm>
          <a:prstGeom prst="rect">
            <a:avLst/>
          </a:prstGeom>
        </p:spPr>
      </p:pic>
      <p:pic>
        <p:nvPicPr>
          <p:cNvPr id="14" name="Graphic 13" descr="Badge Tick1 outline">
            <a:extLst>
              <a:ext uri="{FF2B5EF4-FFF2-40B4-BE49-F238E27FC236}">
                <a16:creationId xmlns:a16="http://schemas.microsoft.com/office/drawing/2014/main" id="{3AD5EAB6-38D9-0341-7418-A1555989F2B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314698" y="2682322"/>
            <a:ext cx="468086" cy="468086"/>
          </a:xfrm>
          <a:prstGeom prst="rect">
            <a:avLst/>
          </a:prstGeom>
        </p:spPr>
      </p:pic>
      <p:pic>
        <p:nvPicPr>
          <p:cNvPr id="15" name="Graphic 14" descr="Badge Tick1 outline">
            <a:extLst>
              <a:ext uri="{FF2B5EF4-FFF2-40B4-BE49-F238E27FC236}">
                <a16:creationId xmlns:a16="http://schemas.microsoft.com/office/drawing/2014/main" id="{5F63D128-EF63-0AEC-F10C-12F7A9C8E55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895113" y="3328483"/>
            <a:ext cx="468086" cy="468086"/>
          </a:xfrm>
          <a:prstGeom prst="rect">
            <a:avLst/>
          </a:prstGeom>
        </p:spPr>
      </p:pic>
      <p:pic>
        <p:nvPicPr>
          <p:cNvPr id="16" name="Graphic 15" descr="Badge Tick1 outline">
            <a:extLst>
              <a:ext uri="{FF2B5EF4-FFF2-40B4-BE49-F238E27FC236}">
                <a16:creationId xmlns:a16="http://schemas.microsoft.com/office/drawing/2014/main" id="{49035467-2A19-7285-8C38-DA7F595EBA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895113" y="5011846"/>
            <a:ext cx="468086" cy="468086"/>
          </a:xfrm>
          <a:prstGeom prst="rect">
            <a:avLst/>
          </a:prstGeom>
        </p:spPr>
      </p:pic>
      <p:pic>
        <p:nvPicPr>
          <p:cNvPr id="17" name="Graphic 16" descr="Badge Cross outline">
            <a:extLst>
              <a:ext uri="{FF2B5EF4-FFF2-40B4-BE49-F238E27FC236}">
                <a16:creationId xmlns:a16="http://schemas.microsoft.com/office/drawing/2014/main" id="{AFD1C01C-5FF5-7163-81B2-CDCAE49F92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66111" y="4855037"/>
            <a:ext cx="468086" cy="468086"/>
          </a:xfrm>
          <a:prstGeom prst="rect">
            <a:avLst/>
          </a:prstGeom>
        </p:spPr>
      </p:pic>
      <p:pic>
        <p:nvPicPr>
          <p:cNvPr id="18" name="Graphic 17" descr="Badge Cross outline">
            <a:extLst>
              <a:ext uri="{FF2B5EF4-FFF2-40B4-BE49-F238E27FC236}">
                <a16:creationId xmlns:a16="http://schemas.microsoft.com/office/drawing/2014/main" id="{82FA976E-1C8E-CF2F-D3BD-E2D42D6143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66111" y="4211964"/>
            <a:ext cx="468086" cy="468086"/>
          </a:xfrm>
          <a:prstGeom prst="rect">
            <a:avLst/>
          </a:prstGeom>
        </p:spPr>
      </p:pic>
      <p:pic>
        <p:nvPicPr>
          <p:cNvPr id="19" name="Graphic 18" descr="Badge Tick1 outline">
            <a:extLst>
              <a:ext uri="{FF2B5EF4-FFF2-40B4-BE49-F238E27FC236}">
                <a16:creationId xmlns:a16="http://schemas.microsoft.com/office/drawing/2014/main" id="{70D7DA7C-ADFE-1C67-6753-768749AFD9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895113" y="4211964"/>
            <a:ext cx="468086" cy="468086"/>
          </a:xfrm>
          <a:prstGeom prst="rect">
            <a:avLst/>
          </a:prstGeom>
        </p:spPr>
      </p:pic>
      <p:pic>
        <p:nvPicPr>
          <p:cNvPr id="20" name="Graphic 19" descr="Badge Tick1 outline">
            <a:extLst>
              <a:ext uri="{FF2B5EF4-FFF2-40B4-BE49-F238E27FC236}">
                <a16:creationId xmlns:a16="http://schemas.microsoft.com/office/drawing/2014/main" id="{39146191-18AC-405F-4F52-2FEED0BC81F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314698" y="4855037"/>
            <a:ext cx="468086" cy="468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5342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A5FD65-7FDD-4D18-C678-836520144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Api-Generierung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AB5AD5-718A-E719-D22A-1AA46A1A87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By Tim</a:t>
            </a:r>
          </a:p>
        </p:txBody>
      </p:sp>
    </p:spTree>
    <p:extLst>
      <p:ext uri="{BB962C8B-B14F-4D97-AF65-F5344CB8AC3E}">
        <p14:creationId xmlns:p14="http://schemas.microsoft.com/office/powerpoint/2010/main" val="27115992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enter image description here">
            <a:extLst>
              <a:ext uri="{FF2B5EF4-FFF2-40B4-BE49-F238E27FC236}">
                <a16:creationId xmlns:a16="http://schemas.microsoft.com/office/drawing/2014/main" id="{C605B0FC-4541-2563-E619-AE77BE4F25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0450" y="2209800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2770213-314D-01F3-4BAB-D53A544213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84907" y="3824217"/>
            <a:ext cx="2022186" cy="415276"/>
          </a:xfrm>
        </p:spPr>
        <p:txBody>
          <a:bodyPr>
            <a:normAutofit lnSpcReduction="10000"/>
          </a:bodyPr>
          <a:lstStyle/>
          <a:p>
            <a:pPr algn="ctr"/>
            <a:r>
              <a:rPr lang="de-DE"/>
              <a:t>Loading…</a:t>
            </a:r>
          </a:p>
        </p:txBody>
      </p:sp>
    </p:spTree>
    <p:extLst>
      <p:ext uri="{BB962C8B-B14F-4D97-AF65-F5344CB8AC3E}">
        <p14:creationId xmlns:p14="http://schemas.microsoft.com/office/powerpoint/2010/main" val="20180570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E5045-4271-E9A1-11AA-CE6F102E88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de-DE"/>
            </a:br>
            <a:r>
              <a:rPr lang="de-DE"/>
              <a:t>Was ist eine Api?</a:t>
            </a:r>
          </a:p>
        </p:txBody>
      </p:sp>
    </p:spTree>
    <p:extLst>
      <p:ext uri="{BB962C8B-B14F-4D97-AF65-F5344CB8AC3E}">
        <p14:creationId xmlns:p14="http://schemas.microsoft.com/office/powerpoint/2010/main" val="28672677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E5045-4271-E9A1-11AA-CE6F102E88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de-DE"/>
            </a:br>
            <a:r>
              <a:rPr lang="de-DE"/>
              <a:t>Was ist eine Api?</a:t>
            </a:r>
          </a:p>
        </p:txBody>
      </p:sp>
      <p:pic>
        <p:nvPicPr>
          <p:cNvPr id="21" name="Graphic 20" descr="Internet with solid fill">
            <a:extLst>
              <a:ext uri="{FF2B5EF4-FFF2-40B4-BE49-F238E27FC236}">
                <a16:creationId xmlns:a16="http://schemas.microsoft.com/office/drawing/2014/main" id="{F2130939-F5C3-098B-27F8-52A924D4FB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9954" y="3084224"/>
            <a:ext cx="914400" cy="914400"/>
          </a:xfrm>
          <a:prstGeom prst="rect">
            <a:avLst/>
          </a:prstGeom>
        </p:spPr>
      </p:pic>
      <p:pic>
        <p:nvPicPr>
          <p:cNvPr id="29" name="Graphic 28" descr="Server with solid fill">
            <a:extLst>
              <a:ext uri="{FF2B5EF4-FFF2-40B4-BE49-F238E27FC236}">
                <a16:creationId xmlns:a16="http://schemas.microsoft.com/office/drawing/2014/main" id="{A64E2C3C-C046-B6AF-F555-5D916CFAFD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85096" y="3084224"/>
            <a:ext cx="914400" cy="914400"/>
          </a:xfrm>
          <a:prstGeom prst="rect">
            <a:avLst/>
          </a:prstGeom>
        </p:spPr>
      </p:pic>
      <p:pic>
        <p:nvPicPr>
          <p:cNvPr id="33" name="Graphic 32" descr="Gears with solid fill">
            <a:extLst>
              <a:ext uri="{FF2B5EF4-FFF2-40B4-BE49-F238E27FC236}">
                <a16:creationId xmlns:a16="http://schemas.microsoft.com/office/drawing/2014/main" id="{E0E954DA-C344-7DA2-A186-73ABFD175EB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962525" y="3084224"/>
            <a:ext cx="914400" cy="914400"/>
          </a:xfrm>
          <a:prstGeom prst="rect">
            <a:avLst/>
          </a:prstGeom>
        </p:spPr>
      </p:pic>
      <p:sp>
        <p:nvSpPr>
          <p:cNvPr id="38" name="Arrow: Right 37">
            <a:extLst>
              <a:ext uri="{FF2B5EF4-FFF2-40B4-BE49-F238E27FC236}">
                <a16:creationId xmlns:a16="http://schemas.microsoft.com/office/drawing/2014/main" id="{8D7173CE-1686-73C8-C402-10E195D0DF93}"/>
              </a:ext>
            </a:extLst>
          </p:cNvPr>
          <p:cNvSpPr/>
          <p:nvPr/>
        </p:nvSpPr>
        <p:spPr>
          <a:xfrm>
            <a:off x="2102988" y="3326502"/>
            <a:ext cx="606135" cy="166254"/>
          </a:xfrm>
          <a:prstGeom prst="right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bg2"/>
              </a:solidFill>
            </a:endParaRP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4E330D96-ACF4-2B72-83E3-46123595DD28}"/>
              </a:ext>
            </a:extLst>
          </p:cNvPr>
          <p:cNvSpPr txBox="1">
            <a:spLocks/>
          </p:cNvSpPr>
          <p:nvPr/>
        </p:nvSpPr>
        <p:spPr>
          <a:xfrm>
            <a:off x="2961481" y="3998622"/>
            <a:ext cx="914401" cy="39809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4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457175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20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914349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799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1371524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828698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285872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7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2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6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2500"/>
              <a:t>Api</a:t>
            </a:r>
          </a:p>
        </p:txBody>
      </p:sp>
      <p:sp>
        <p:nvSpPr>
          <p:cNvPr id="42" name="Text Placeholder 2">
            <a:extLst>
              <a:ext uri="{FF2B5EF4-FFF2-40B4-BE49-F238E27FC236}">
                <a16:creationId xmlns:a16="http://schemas.microsoft.com/office/drawing/2014/main" id="{A0FD2C19-FBA0-45A5-1C3A-9C753AE39C45}"/>
              </a:ext>
            </a:extLst>
          </p:cNvPr>
          <p:cNvSpPr txBox="1">
            <a:spLocks/>
          </p:cNvSpPr>
          <p:nvPr/>
        </p:nvSpPr>
        <p:spPr>
          <a:xfrm>
            <a:off x="4855630" y="3989847"/>
            <a:ext cx="1385615" cy="39809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4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457175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20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914349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799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1371524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828698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285872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7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2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6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2500"/>
              <a:t>Server</a:t>
            </a:r>
          </a:p>
        </p:txBody>
      </p:sp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B198BDF5-4BFB-DD23-02E8-1DC89A31AE4E}"/>
              </a:ext>
            </a:extLst>
          </p:cNvPr>
          <p:cNvSpPr txBox="1">
            <a:spLocks/>
          </p:cNvSpPr>
          <p:nvPr/>
        </p:nvSpPr>
        <p:spPr>
          <a:xfrm>
            <a:off x="670057" y="3989846"/>
            <a:ext cx="1230949" cy="39809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4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457175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20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914349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799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1371524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828698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285872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7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2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6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2500"/>
              <a:t>Client</a:t>
            </a:r>
          </a:p>
        </p:txBody>
      </p:sp>
      <p:sp>
        <p:nvSpPr>
          <p:cNvPr id="44" name="Arrow: Right 43">
            <a:extLst>
              <a:ext uri="{FF2B5EF4-FFF2-40B4-BE49-F238E27FC236}">
                <a16:creationId xmlns:a16="http://schemas.microsoft.com/office/drawing/2014/main" id="{91F2B286-B211-E1C6-EA3C-90333408EEF2}"/>
              </a:ext>
            </a:extLst>
          </p:cNvPr>
          <p:cNvSpPr/>
          <p:nvPr/>
        </p:nvSpPr>
        <p:spPr>
          <a:xfrm>
            <a:off x="4186007" y="3326502"/>
            <a:ext cx="606135" cy="166254"/>
          </a:xfrm>
          <a:prstGeom prst="right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bg2"/>
              </a:solidFill>
            </a:endParaRPr>
          </a:p>
        </p:txBody>
      </p:sp>
      <p:sp>
        <p:nvSpPr>
          <p:cNvPr id="45" name="Arrow: Right 44">
            <a:extLst>
              <a:ext uri="{FF2B5EF4-FFF2-40B4-BE49-F238E27FC236}">
                <a16:creationId xmlns:a16="http://schemas.microsoft.com/office/drawing/2014/main" id="{E54E13BB-483E-B722-2EB3-AC42652C4A89}"/>
              </a:ext>
            </a:extLst>
          </p:cNvPr>
          <p:cNvSpPr/>
          <p:nvPr/>
        </p:nvSpPr>
        <p:spPr>
          <a:xfrm rot="10800000">
            <a:off x="4181924" y="3621636"/>
            <a:ext cx="606135" cy="166254"/>
          </a:xfrm>
          <a:prstGeom prst="right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bg2"/>
              </a:solidFill>
            </a:endParaRPr>
          </a:p>
        </p:txBody>
      </p:sp>
      <p:sp>
        <p:nvSpPr>
          <p:cNvPr id="46" name="Arrow: Right 45">
            <a:extLst>
              <a:ext uri="{FF2B5EF4-FFF2-40B4-BE49-F238E27FC236}">
                <a16:creationId xmlns:a16="http://schemas.microsoft.com/office/drawing/2014/main" id="{05E8C8F9-67C6-EBAC-83AA-A7685BBF7261}"/>
              </a:ext>
            </a:extLst>
          </p:cNvPr>
          <p:cNvSpPr/>
          <p:nvPr/>
        </p:nvSpPr>
        <p:spPr>
          <a:xfrm rot="10800000">
            <a:off x="2071367" y="3634854"/>
            <a:ext cx="606135" cy="166254"/>
          </a:xfrm>
          <a:prstGeom prst="right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bg2"/>
              </a:solidFill>
            </a:endParaRPr>
          </a:p>
        </p:txBody>
      </p:sp>
      <p:sp>
        <p:nvSpPr>
          <p:cNvPr id="3075" name="Text Placeholder 2">
            <a:extLst>
              <a:ext uri="{FF2B5EF4-FFF2-40B4-BE49-F238E27FC236}">
                <a16:creationId xmlns:a16="http://schemas.microsoft.com/office/drawing/2014/main" id="{7BC20BFD-40CB-76B9-070D-7697FE5E9D7F}"/>
              </a:ext>
            </a:extLst>
          </p:cNvPr>
          <p:cNvSpPr txBox="1">
            <a:spLocks/>
          </p:cNvSpPr>
          <p:nvPr/>
        </p:nvSpPr>
        <p:spPr>
          <a:xfrm>
            <a:off x="1754354" y="1487253"/>
            <a:ext cx="6395510" cy="39809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4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457175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20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914349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799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1371524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828698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285872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7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2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6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600"/>
              <a:t>Application Programming Interface</a:t>
            </a:r>
          </a:p>
        </p:txBody>
      </p:sp>
    </p:spTree>
    <p:extLst>
      <p:ext uri="{BB962C8B-B14F-4D97-AF65-F5344CB8AC3E}">
        <p14:creationId xmlns:p14="http://schemas.microsoft.com/office/powerpoint/2010/main" val="5599619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E5045-4271-E9A1-11AA-CE6F102E88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de-DE"/>
            </a:br>
            <a:r>
              <a:rPr lang="de-DE"/>
              <a:t>Was ist eine Api?</a:t>
            </a:r>
          </a:p>
        </p:txBody>
      </p:sp>
      <p:pic>
        <p:nvPicPr>
          <p:cNvPr id="8" name="Picture 4" descr="OpenAPI Specification v3.0.3 ...">
            <a:extLst>
              <a:ext uri="{FF2B5EF4-FFF2-40B4-BE49-F238E27FC236}">
                <a16:creationId xmlns:a16="http://schemas.microsoft.com/office/drawing/2014/main" id="{0534600B-3E95-5012-76B3-23125ADCE0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1017" y="891141"/>
            <a:ext cx="2394853" cy="720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Graphic 20" descr="Internet with solid fill">
            <a:extLst>
              <a:ext uri="{FF2B5EF4-FFF2-40B4-BE49-F238E27FC236}">
                <a16:creationId xmlns:a16="http://schemas.microsoft.com/office/drawing/2014/main" id="{F2130939-F5C3-098B-27F8-52A924D4FB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9954" y="3084224"/>
            <a:ext cx="914400" cy="914400"/>
          </a:xfrm>
          <a:prstGeom prst="rect">
            <a:avLst/>
          </a:prstGeom>
        </p:spPr>
      </p:pic>
      <p:pic>
        <p:nvPicPr>
          <p:cNvPr id="29" name="Graphic 28" descr="Server with solid fill">
            <a:extLst>
              <a:ext uri="{FF2B5EF4-FFF2-40B4-BE49-F238E27FC236}">
                <a16:creationId xmlns:a16="http://schemas.microsoft.com/office/drawing/2014/main" id="{A64E2C3C-C046-B6AF-F555-5D916CFAFD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85096" y="3084224"/>
            <a:ext cx="914400" cy="914400"/>
          </a:xfrm>
          <a:prstGeom prst="rect">
            <a:avLst/>
          </a:prstGeom>
        </p:spPr>
      </p:pic>
      <p:pic>
        <p:nvPicPr>
          <p:cNvPr id="33" name="Graphic 32" descr="Gears with solid fill">
            <a:extLst>
              <a:ext uri="{FF2B5EF4-FFF2-40B4-BE49-F238E27FC236}">
                <a16:creationId xmlns:a16="http://schemas.microsoft.com/office/drawing/2014/main" id="{E0E954DA-C344-7DA2-A186-73ABFD175EB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962525" y="3084224"/>
            <a:ext cx="914400" cy="914400"/>
          </a:xfrm>
          <a:prstGeom prst="rect">
            <a:avLst/>
          </a:prstGeom>
        </p:spPr>
      </p:pic>
      <p:sp>
        <p:nvSpPr>
          <p:cNvPr id="38" name="Arrow: Right 37">
            <a:extLst>
              <a:ext uri="{FF2B5EF4-FFF2-40B4-BE49-F238E27FC236}">
                <a16:creationId xmlns:a16="http://schemas.microsoft.com/office/drawing/2014/main" id="{8D7173CE-1686-73C8-C402-10E195D0DF93}"/>
              </a:ext>
            </a:extLst>
          </p:cNvPr>
          <p:cNvSpPr/>
          <p:nvPr/>
        </p:nvSpPr>
        <p:spPr>
          <a:xfrm>
            <a:off x="2102988" y="3326502"/>
            <a:ext cx="606135" cy="166254"/>
          </a:xfrm>
          <a:prstGeom prst="right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bg2"/>
              </a:solidFill>
            </a:endParaRP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4E330D96-ACF4-2B72-83E3-46123595DD28}"/>
              </a:ext>
            </a:extLst>
          </p:cNvPr>
          <p:cNvSpPr txBox="1">
            <a:spLocks/>
          </p:cNvSpPr>
          <p:nvPr/>
        </p:nvSpPr>
        <p:spPr>
          <a:xfrm>
            <a:off x="2961481" y="3998622"/>
            <a:ext cx="914401" cy="39809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4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457175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20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914349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799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1371524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828698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285872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7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2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6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2500"/>
              <a:t>Api</a:t>
            </a:r>
          </a:p>
        </p:txBody>
      </p:sp>
      <p:sp>
        <p:nvSpPr>
          <p:cNvPr id="42" name="Text Placeholder 2">
            <a:extLst>
              <a:ext uri="{FF2B5EF4-FFF2-40B4-BE49-F238E27FC236}">
                <a16:creationId xmlns:a16="http://schemas.microsoft.com/office/drawing/2014/main" id="{A0FD2C19-FBA0-45A5-1C3A-9C753AE39C45}"/>
              </a:ext>
            </a:extLst>
          </p:cNvPr>
          <p:cNvSpPr txBox="1">
            <a:spLocks/>
          </p:cNvSpPr>
          <p:nvPr/>
        </p:nvSpPr>
        <p:spPr>
          <a:xfrm>
            <a:off x="4855630" y="3989847"/>
            <a:ext cx="1385615" cy="39809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4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457175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20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914349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799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1371524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828698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285872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7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2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6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2500"/>
              <a:t>Server</a:t>
            </a:r>
          </a:p>
        </p:txBody>
      </p:sp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B198BDF5-4BFB-DD23-02E8-1DC89A31AE4E}"/>
              </a:ext>
            </a:extLst>
          </p:cNvPr>
          <p:cNvSpPr txBox="1">
            <a:spLocks/>
          </p:cNvSpPr>
          <p:nvPr/>
        </p:nvSpPr>
        <p:spPr>
          <a:xfrm>
            <a:off x="670057" y="3989846"/>
            <a:ext cx="1230949" cy="39809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4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457175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20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914349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799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1371524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828698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285872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7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2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6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2500"/>
              <a:t>Client</a:t>
            </a:r>
          </a:p>
        </p:txBody>
      </p:sp>
      <p:sp>
        <p:nvSpPr>
          <p:cNvPr id="44" name="Arrow: Right 43">
            <a:extLst>
              <a:ext uri="{FF2B5EF4-FFF2-40B4-BE49-F238E27FC236}">
                <a16:creationId xmlns:a16="http://schemas.microsoft.com/office/drawing/2014/main" id="{91F2B286-B211-E1C6-EA3C-90333408EEF2}"/>
              </a:ext>
            </a:extLst>
          </p:cNvPr>
          <p:cNvSpPr/>
          <p:nvPr/>
        </p:nvSpPr>
        <p:spPr>
          <a:xfrm>
            <a:off x="4186007" y="3326502"/>
            <a:ext cx="606135" cy="166254"/>
          </a:xfrm>
          <a:prstGeom prst="right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bg2"/>
              </a:solidFill>
            </a:endParaRPr>
          </a:p>
        </p:txBody>
      </p:sp>
      <p:sp>
        <p:nvSpPr>
          <p:cNvPr id="45" name="Arrow: Right 44">
            <a:extLst>
              <a:ext uri="{FF2B5EF4-FFF2-40B4-BE49-F238E27FC236}">
                <a16:creationId xmlns:a16="http://schemas.microsoft.com/office/drawing/2014/main" id="{E54E13BB-483E-B722-2EB3-AC42652C4A89}"/>
              </a:ext>
            </a:extLst>
          </p:cNvPr>
          <p:cNvSpPr/>
          <p:nvPr/>
        </p:nvSpPr>
        <p:spPr>
          <a:xfrm rot="10800000">
            <a:off x="4181924" y="3621636"/>
            <a:ext cx="606135" cy="166254"/>
          </a:xfrm>
          <a:prstGeom prst="right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bg2"/>
              </a:solidFill>
            </a:endParaRPr>
          </a:p>
        </p:txBody>
      </p:sp>
      <p:sp>
        <p:nvSpPr>
          <p:cNvPr id="46" name="Arrow: Right 45">
            <a:extLst>
              <a:ext uri="{FF2B5EF4-FFF2-40B4-BE49-F238E27FC236}">
                <a16:creationId xmlns:a16="http://schemas.microsoft.com/office/drawing/2014/main" id="{05E8C8F9-67C6-EBAC-83AA-A7685BBF7261}"/>
              </a:ext>
            </a:extLst>
          </p:cNvPr>
          <p:cNvSpPr/>
          <p:nvPr/>
        </p:nvSpPr>
        <p:spPr>
          <a:xfrm rot="10800000">
            <a:off x="2071367" y="3634854"/>
            <a:ext cx="606135" cy="166254"/>
          </a:xfrm>
          <a:prstGeom prst="right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bg2"/>
              </a:solidFill>
            </a:endParaRP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0A47661E-2B20-75AD-4A35-C975137DDAA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64793" y="2492520"/>
            <a:ext cx="5067300" cy="2305050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87438534-D578-30EE-E395-1AFB1B59F05E}"/>
              </a:ext>
            </a:extLst>
          </p:cNvPr>
          <p:cNvSpPr txBox="1"/>
          <p:nvPr/>
        </p:nvSpPr>
        <p:spPr>
          <a:xfrm>
            <a:off x="10117155" y="4714634"/>
            <a:ext cx="191493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000"/>
              <a:t>https://editor.swagger.io/</a:t>
            </a:r>
          </a:p>
        </p:txBody>
      </p:sp>
      <p:sp>
        <p:nvSpPr>
          <p:cNvPr id="3075" name="Text Placeholder 2">
            <a:extLst>
              <a:ext uri="{FF2B5EF4-FFF2-40B4-BE49-F238E27FC236}">
                <a16:creationId xmlns:a16="http://schemas.microsoft.com/office/drawing/2014/main" id="{7BC20BFD-40CB-76B9-070D-7697FE5E9D7F}"/>
              </a:ext>
            </a:extLst>
          </p:cNvPr>
          <p:cNvSpPr txBox="1">
            <a:spLocks/>
          </p:cNvSpPr>
          <p:nvPr/>
        </p:nvSpPr>
        <p:spPr>
          <a:xfrm>
            <a:off x="1754354" y="1487253"/>
            <a:ext cx="6395510" cy="39809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4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457175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20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914349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799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1371524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828698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285872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7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2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6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600"/>
              <a:t>Application Programming Interface</a:t>
            </a:r>
          </a:p>
        </p:txBody>
      </p:sp>
    </p:spTree>
    <p:extLst>
      <p:ext uri="{BB962C8B-B14F-4D97-AF65-F5344CB8AC3E}">
        <p14:creationId xmlns:p14="http://schemas.microsoft.com/office/powerpoint/2010/main" val="28193022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E5045-4271-E9A1-11AA-CE6F102E88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Rule of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7C6FD1-4B32-FDAB-4A02-F121C22E7A59}"/>
              </a:ext>
            </a:extLst>
          </p:cNvPr>
          <p:cNvSpPr txBox="1"/>
          <p:nvPr/>
        </p:nvSpPr>
        <p:spPr>
          <a:xfrm>
            <a:off x="1463963" y="3198167"/>
            <a:ext cx="92640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i="1"/>
              <a:t>„Jede Api Definition ist besser als keine Api Definition“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DD29530-E9C0-B0EE-FE3B-C041AD56E203}"/>
              </a:ext>
            </a:extLst>
          </p:cNvPr>
          <p:cNvSpPr txBox="1"/>
          <p:nvPr/>
        </p:nvSpPr>
        <p:spPr>
          <a:xfrm>
            <a:off x="7153563" y="3659832"/>
            <a:ext cx="34774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400"/>
              <a:t>- Tim Fehrmann, 08.04.2024</a:t>
            </a:r>
          </a:p>
        </p:txBody>
      </p:sp>
      <p:pic>
        <p:nvPicPr>
          <p:cNvPr id="14" name="Graphic 13" descr="Thumbs up sign with solid fill">
            <a:extLst>
              <a:ext uri="{FF2B5EF4-FFF2-40B4-BE49-F238E27FC236}">
                <a16:creationId xmlns:a16="http://schemas.microsoft.com/office/drawing/2014/main" id="{40AB7876-33F7-FFE6-E594-7BE82809D9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94183" y="481243"/>
            <a:ext cx="831273" cy="831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3308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98F98-950E-FD15-8A08-D998C8B0A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Wie wird eine Api erstellt?</a:t>
            </a:r>
          </a:p>
        </p:txBody>
      </p:sp>
    </p:spTree>
    <p:extLst>
      <p:ext uri="{BB962C8B-B14F-4D97-AF65-F5344CB8AC3E}">
        <p14:creationId xmlns:p14="http://schemas.microsoft.com/office/powerpoint/2010/main" val="29358821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98F98-950E-FD15-8A08-D998C8B0A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Wie wird eine Api erstellt?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F73284-EF30-74E0-51DF-C13B155CC9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5274" y="2257345"/>
            <a:ext cx="2765327" cy="418811"/>
          </a:xfrm>
        </p:spPr>
        <p:txBody>
          <a:bodyPr>
            <a:normAutofit/>
          </a:bodyPr>
          <a:lstStyle/>
          <a:p>
            <a:pPr algn="ctr"/>
            <a:r>
              <a:rPr lang="de-DE" sz="2200" b="1"/>
              <a:t>von Hand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4B21745-A58C-F8CE-0BD4-80F2E3ED9845}"/>
              </a:ext>
            </a:extLst>
          </p:cNvPr>
          <p:cNvSpPr txBox="1"/>
          <p:nvPr/>
        </p:nvSpPr>
        <p:spPr>
          <a:xfrm>
            <a:off x="365274" y="2673453"/>
            <a:ext cx="2765327" cy="353943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400">
                <a:solidFill>
                  <a:srgbClr val="CC7832"/>
                </a:solidFill>
                <a:effectLst/>
                <a:latin typeface="JetBrains Mono"/>
              </a:rPr>
              <a:t>openapi</a:t>
            </a: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: 3.0.0</a:t>
            </a:r>
            <a:br>
              <a:rPr lang="en-US" sz="140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>
                <a:solidFill>
                  <a:srgbClr val="CC7832"/>
                </a:solidFill>
                <a:effectLst/>
                <a:latin typeface="JetBrains Mono"/>
              </a:rPr>
              <a:t>info</a:t>
            </a: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:</a:t>
            </a:r>
            <a:br>
              <a:rPr lang="en-US" sz="140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  </a:t>
            </a:r>
            <a:r>
              <a:rPr lang="en-US" sz="1400">
                <a:solidFill>
                  <a:srgbClr val="CC7832"/>
                </a:solidFill>
                <a:effectLst/>
                <a:latin typeface="JetBrains Mono"/>
              </a:rPr>
              <a:t>title</a:t>
            </a: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: Pokemon API</a:t>
            </a:r>
            <a:br>
              <a:rPr lang="en-US" sz="140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  </a:t>
            </a:r>
            <a:r>
              <a:rPr lang="en-US" sz="1400">
                <a:solidFill>
                  <a:srgbClr val="CC7832"/>
                </a:solidFill>
                <a:effectLst/>
                <a:latin typeface="JetBrains Mono"/>
              </a:rPr>
              <a:t>version</a:t>
            </a: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: 1.0.0</a:t>
            </a:r>
            <a:br>
              <a:rPr lang="en-US" sz="140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>
                <a:solidFill>
                  <a:srgbClr val="CC7832"/>
                </a:solidFill>
                <a:effectLst/>
                <a:latin typeface="JetBrains Mono"/>
              </a:rPr>
              <a:t>paths</a:t>
            </a: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:</a:t>
            </a:r>
            <a:br>
              <a:rPr lang="en-US" sz="140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  </a:t>
            </a:r>
            <a:r>
              <a:rPr lang="en-US" sz="1400">
                <a:solidFill>
                  <a:srgbClr val="CC7832"/>
                </a:solidFill>
                <a:effectLst/>
                <a:latin typeface="JetBrains Mono"/>
              </a:rPr>
              <a:t>/pokemon</a:t>
            </a: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:</a:t>
            </a:r>
            <a:br>
              <a:rPr lang="en-US" sz="140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lang="en-US" sz="1400">
                <a:solidFill>
                  <a:srgbClr val="CC7832"/>
                </a:solidFill>
                <a:effectLst/>
                <a:latin typeface="JetBrains Mono"/>
              </a:rPr>
              <a:t>get</a:t>
            </a: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:</a:t>
            </a:r>
            <a:br>
              <a:rPr lang="en-US" sz="140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      </a:t>
            </a:r>
            <a:r>
              <a:rPr lang="en-US" sz="1400">
                <a:solidFill>
                  <a:srgbClr val="CC7832"/>
                </a:solidFill>
                <a:effectLst/>
                <a:latin typeface="JetBrains Mono"/>
              </a:rPr>
              <a:t>responses</a:t>
            </a: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:</a:t>
            </a:r>
            <a:br>
              <a:rPr lang="en-US" sz="140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lang="en-US" sz="1400">
                <a:solidFill>
                  <a:srgbClr val="CC7832"/>
                </a:solidFill>
                <a:effectLst/>
                <a:latin typeface="JetBrains Mono"/>
              </a:rPr>
              <a:t>'200'</a:t>
            </a: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:</a:t>
            </a:r>
            <a:br>
              <a:rPr lang="en-US" sz="140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          </a:t>
            </a:r>
            <a:r>
              <a:rPr lang="en-US" sz="1400">
                <a:solidFill>
                  <a:srgbClr val="CC7832"/>
                </a:solidFill>
                <a:effectLst/>
                <a:latin typeface="JetBrains Mono"/>
              </a:rPr>
              <a:t>description</a:t>
            </a: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: Get all Pokemon</a:t>
            </a:r>
            <a:br>
              <a:rPr lang="en-US" sz="140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          </a:t>
            </a:r>
            <a:r>
              <a:rPr lang="en-US" sz="1400">
                <a:solidFill>
                  <a:srgbClr val="CC7832"/>
                </a:solidFill>
                <a:effectLst/>
                <a:latin typeface="JetBrains Mono"/>
              </a:rPr>
              <a:t>content</a:t>
            </a: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:</a:t>
            </a:r>
            <a:br>
              <a:rPr lang="en-US" sz="140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            </a:t>
            </a:r>
            <a:r>
              <a:rPr lang="en-US" sz="1400">
                <a:solidFill>
                  <a:srgbClr val="CC7832"/>
                </a:solidFill>
                <a:effectLst/>
                <a:latin typeface="JetBrains Mono"/>
              </a:rPr>
              <a:t>application/json</a:t>
            </a: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:</a:t>
            </a:r>
            <a:br>
              <a:rPr lang="en-US" sz="140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              </a:t>
            </a:r>
            <a:r>
              <a:rPr lang="en-US" sz="1400">
                <a:solidFill>
                  <a:srgbClr val="CC7832"/>
                </a:solidFill>
                <a:effectLst/>
                <a:latin typeface="JetBrains Mono"/>
              </a:rPr>
              <a:t>schema</a:t>
            </a: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:</a:t>
            </a:r>
            <a:br>
              <a:rPr lang="en-US" sz="140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                </a:t>
            </a:r>
            <a:r>
              <a:rPr lang="en-US" sz="1400">
                <a:solidFill>
                  <a:srgbClr val="CC7832"/>
                </a:solidFill>
                <a:effectLst/>
                <a:latin typeface="JetBrains Mono"/>
              </a:rPr>
              <a:t>type</a:t>
            </a: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: array</a:t>
            </a:r>
            <a:br>
              <a:rPr lang="en-US" sz="140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                </a:t>
            </a:r>
            <a:r>
              <a:rPr lang="en-US" sz="1400">
                <a:solidFill>
                  <a:srgbClr val="CC7832"/>
                </a:solidFill>
                <a:effectLst/>
                <a:latin typeface="JetBrains Mono"/>
              </a:rPr>
              <a:t>items</a:t>
            </a: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:</a:t>
            </a:r>
            <a:br>
              <a:rPr lang="en-US" sz="140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                  </a:t>
            </a:r>
            <a:r>
              <a:rPr lang="en-US" sz="1400">
                <a:solidFill>
                  <a:srgbClr val="CC7832"/>
                </a:solidFill>
                <a:effectLst/>
                <a:latin typeface="JetBrains Mono"/>
              </a:rPr>
              <a:t>type</a:t>
            </a: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: string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08EA608A-2FC3-5DBF-1CDD-3F881257BF44}"/>
              </a:ext>
            </a:extLst>
          </p:cNvPr>
          <p:cNvSpPr txBox="1">
            <a:spLocks/>
          </p:cNvSpPr>
          <p:nvPr/>
        </p:nvSpPr>
        <p:spPr>
          <a:xfrm>
            <a:off x="2205137" y="6022109"/>
            <a:ext cx="925464" cy="19077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sz="800" b="1">
                <a:solidFill>
                  <a:schemeClr val="bg1">
                    <a:lumMod val="65000"/>
                  </a:schemeClr>
                </a:solidFill>
              </a:rPr>
              <a:t>openapi.yaml</a:t>
            </a:r>
          </a:p>
        </p:txBody>
      </p:sp>
    </p:spTree>
    <p:extLst>
      <p:ext uri="{BB962C8B-B14F-4D97-AF65-F5344CB8AC3E}">
        <p14:creationId xmlns:p14="http://schemas.microsoft.com/office/powerpoint/2010/main" val="21412655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98F98-950E-FD15-8A08-D998C8B0A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Wie wird eine Api erstellt?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F73284-EF30-74E0-51DF-C13B155CC9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5274" y="2257345"/>
            <a:ext cx="2765327" cy="418811"/>
          </a:xfrm>
        </p:spPr>
        <p:txBody>
          <a:bodyPr>
            <a:normAutofit/>
          </a:bodyPr>
          <a:lstStyle/>
          <a:p>
            <a:pPr algn="ctr"/>
            <a:r>
              <a:rPr lang="de-DE" sz="2200" b="1" dirty="0"/>
              <a:t>von Hand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DE26B10D-D39C-94D0-5C2B-5C428A6589CC}"/>
              </a:ext>
            </a:extLst>
          </p:cNvPr>
          <p:cNvSpPr txBox="1">
            <a:spLocks/>
          </p:cNvSpPr>
          <p:nvPr/>
        </p:nvSpPr>
        <p:spPr>
          <a:xfrm>
            <a:off x="3366824" y="2191390"/>
            <a:ext cx="3047661" cy="4798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2200" b="1"/>
              <a:t>aus Annotations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4B21745-A58C-F8CE-0BD4-80F2E3ED9845}"/>
              </a:ext>
            </a:extLst>
          </p:cNvPr>
          <p:cNvSpPr txBox="1"/>
          <p:nvPr/>
        </p:nvSpPr>
        <p:spPr>
          <a:xfrm>
            <a:off x="365274" y="2673453"/>
            <a:ext cx="2765327" cy="353943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400" dirty="0" err="1">
                <a:solidFill>
                  <a:srgbClr val="CC7832"/>
                </a:solidFill>
                <a:effectLst/>
                <a:latin typeface="JetBrains Mono"/>
              </a:rPr>
              <a:t>openapi</a:t>
            </a:r>
            <a: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  <a:t>: 3.0.0</a:t>
            </a:r>
            <a:b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 dirty="0">
                <a:solidFill>
                  <a:srgbClr val="CC7832"/>
                </a:solidFill>
                <a:effectLst/>
                <a:latin typeface="JetBrains Mono"/>
              </a:rPr>
              <a:t>info</a:t>
            </a:r>
            <a: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  <a:t>:</a:t>
            </a:r>
            <a:b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  <a:t>  </a:t>
            </a:r>
            <a:r>
              <a:rPr lang="en-US" sz="1400" dirty="0">
                <a:solidFill>
                  <a:srgbClr val="CC7832"/>
                </a:solidFill>
                <a:effectLst/>
                <a:latin typeface="JetBrains Mono"/>
              </a:rPr>
              <a:t>title</a:t>
            </a:r>
            <a: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lang="en-US" sz="1400" dirty="0" err="1">
                <a:solidFill>
                  <a:srgbClr val="A9B7C6"/>
                </a:solidFill>
                <a:effectLst/>
                <a:latin typeface="JetBrains Mono"/>
              </a:rPr>
              <a:t>Pokemon</a:t>
            </a:r>
            <a: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  <a:t> API</a:t>
            </a:r>
            <a:b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  <a:t>  </a:t>
            </a:r>
            <a:r>
              <a:rPr lang="en-US" sz="1400" dirty="0">
                <a:solidFill>
                  <a:srgbClr val="CC7832"/>
                </a:solidFill>
                <a:effectLst/>
                <a:latin typeface="JetBrains Mono"/>
              </a:rPr>
              <a:t>version</a:t>
            </a:r>
            <a: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  <a:t>: 1.0.0</a:t>
            </a:r>
            <a:b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 dirty="0">
                <a:solidFill>
                  <a:srgbClr val="CC7832"/>
                </a:solidFill>
                <a:effectLst/>
                <a:latin typeface="JetBrains Mono"/>
              </a:rPr>
              <a:t>paths</a:t>
            </a:r>
            <a: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  <a:t>:</a:t>
            </a:r>
            <a:b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  <a:t>  </a:t>
            </a:r>
            <a:r>
              <a:rPr lang="en-US" sz="1400" dirty="0">
                <a:solidFill>
                  <a:srgbClr val="CC7832"/>
                </a:solidFill>
                <a:effectLst/>
                <a:latin typeface="JetBrains Mono"/>
              </a:rPr>
              <a:t>/</a:t>
            </a:r>
            <a:r>
              <a:rPr lang="en-US" sz="1400" dirty="0" err="1">
                <a:solidFill>
                  <a:srgbClr val="CC7832"/>
                </a:solidFill>
                <a:effectLst/>
                <a:latin typeface="JetBrains Mono"/>
              </a:rPr>
              <a:t>pokemon</a:t>
            </a:r>
            <a: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  <a:t>:</a:t>
            </a:r>
            <a:b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lang="en-US" sz="1400" dirty="0">
                <a:solidFill>
                  <a:srgbClr val="CC7832"/>
                </a:solidFill>
                <a:effectLst/>
                <a:latin typeface="JetBrains Mono"/>
              </a:rPr>
              <a:t>get</a:t>
            </a:r>
            <a: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  <a:t>:</a:t>
            </a:r>
            <a:b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  <a:t>      </a:t>
            </a:r>
            <a:r>
              <a:rPr lang="en-US" sz="1400" dirty="0">
                <a:solidFill>
                  <a:srgbClr val="CC7832"/>
                </a:solidFill>
                <a:effectLst/>
                <a:latin typeface="JetBrains Mono"/>
              </a:rPr>
              <a:t>responses</a:t>
            </a:r>
            <a: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  <a:t>:</a:t>
            </a:r>
            <a:b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lang="en-US" sz="1400" dirty="0">
                <a:solidFill>
                  <a:srgbClr val="CC7832"/>
                </a:solidFill>
                <a:effectLst/>
                <a:latin typeface="JetBrains Mono"/>
              </a:rPr>
              <a:t>'200'</a:t>
            </a:r>
            <a: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  <a:t>:</a:t>
            </a:r>
            <a:b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  <a:t>          </a:t>
            </a:r>
            <a:r>
              <a:rPr lang="en-US" sz="1400" dirty="0">
                <a:solidFill>
                  <a:srgbClr val="CC7832"/>
                </a:solidFill>
                <a:effectLst/>
                <a:latin typeface="JetBrains Mono"/>
              </a:rPr>
              <a:t>description</a:t>
            </a:r>
            <a: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  <a:t>: Get all </a:t>
            </a:r>
            <a:r>
              <a:rPr lang="en-US" sz="1400" dirty="0" err="1">
                <a:solidFill>
                  <a:srgbClr val="A9B7C6"/>
                </a:solidFill>
                <a:effectLst/>
                <a:latin typeface="JetBrains Mono"/>
              </a:rPr>
              <a:t>Pokemon</a:t>
            </a:r>
            <a:b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  <a:t>          </a:t>
            </a:r>
            <a:r>
              <a:rPr lang="en-US" sz="1400" dirty="0">
                <a:solidFill>
                  <a:srgbClr val="CC7832"/>
                </a:solidFill>
                <a:effectLst/>
                <a:latin typeface="JetBrains Mono"/>
              </a:rPr>
              <a:t>content</a:t>
            </a:r>
            <a: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  <a:t>:</a:t>
            </a:r>
            <a:b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  <a:t>            </a:t>
            </a:r>
            <a:r>
              <a:rPr lang="en-US" sz="1400" dirty="0">
                <a:solidFill>
                  <a:srgbClr val="CC7832"/>
                </a:solidFill>
                <a:effectLst/>
                <a:latin typeface="JetBrains Mono"/>
              </a:rPr>
              <a:t>application/</a:t>
            </a:r>
            <a:r>
              <a:rPr lang="en-US" sz="1400" dirty="0" err="1">
                <a:solidFill>
                  <a:srgbClr val="CC7832"/>
                </a:solidFill>
                <a:effectLst/>
                <a:latin typeface="JetBrains Mono"/>
              </a:rPr>
              <a:t>json</a:t>
            </a:r>
            <a: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  <a:t>:</a:t>
            </a:r>
            <a:b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  <a:t>              </a:t>
            </a:r>
            <a:r>
              <a:rPr lang="en-US" sz="1400" dirty="0">
                <a:solidFill>
                  <a:srgbClr val="CC7832"/>
                </a:solidFill>
                <a:effectLst/>
                <a:latin typeface="JetBrains Mono"/>
              </a:rPr>
              <a:t>schema</a:t>
            </a:r>
            <a: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  <a:t>:</a:t>
            </a:r>
            <a:b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  <a:t>                </a:t>
            </a:r>
            <a:r>
              <a:rPr lang="en-US" sz="1400" dirty="0">
                <a:solidFill>
                  <a:srgbClr val="CC7832"/>
                </a:solidFill>
                <a:effectLst/>
                <a:latin typeface="JetBrains Mono"/>
              </a:rPr>
              <a:t>type</a:t>
            </a:r>
            <a: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  <a:t>: array</a:t>
            </a:r>
            <a:b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  <a:t>                </a:t>
            </a:r>
            <a:r>
              <a:rPr lang="en-US" sz="1400" dirty="0">
                <a:solidFill>
                  <a:srgbClr val="CC7832"/>
                </a:solidFill>
                <a:effectLst/>
                <a:latin typeface="JetBrains Mono"/>
              </a:rPr>
              <a:t>items</a:t>
            </a:r>
            <a: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  <a:t>:</a:t>
            </a:r>
            <a:b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  <a:t>                  </a:t>
            </a:r>
            <a:r>
              <a:rPr lang="en-US" sz="1400" dirty="0">
                <a:solidFill>
                  <a:srgbClr val="CC7832"/>
                </a:solidFill>
                <a:effectLst/>
                <a:latin typeface="JetBrains Mono"/>
              </a:rPr>
              <a:t>type</a:t>
            </a:r>
            <a: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  <a:t>: string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E4800B3-6734-923B-8EEE-807832D6F328}"/>
              </a:ext>
            </a:extLst>
          </p:cNvPr>
          <p:cNvSpPr txBox="1"/>
          <p:nvPr/>
        </p:nvSpPr>
        <p:spPr>
          <a:xfrm>
            <a:off x="3491346" y="2673453"/>
            <a:ext cx="2798618" cy="310854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400" i="1">
                <a:solidFill>
                  <a:srgbClr val="629755"/>
                </a:solidFill>
                <a:effectLst/>
                <a:latin typeface="JetBrains Mono"/>
              </a:rPr>
              <a:t>/**</a:t>
            </a:r>
            <a:br>
              <a:rPr lang="en-US" sz="1400" i="1">
                <a:solidFill>
                  <a:srgbClr val="629755"/>
                </a:solidFill>
                <a:effectLst/>
                <a:latin typeface="JetBrains Mono"/>
              </a:rPr>
            </a:br>
            <a:r>
              <a:rPr lang="en-US" sz="1400" i="1"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lang="en-US" sz="1400" b="1" i="1">
                <a:solidFill>
                  <a:srgbClr val="629755"/>
                </a:solidFill>
                <a:effectLst/>
                <a:latin typeface="JetBrains Mono"/>
              </a:rPr>
              <a:t>@openapi</a:t>
            </a:r>
            <a:br>
              <a:rPr lang="en-US" sz="1400" b="1" i="1">
                <a:solidFill>
                  <a:srgbClr val="629755"/>
                </a:solidFill>
                <a:effectLst/>
                <a:latin typeface="JetBrains Mono"/>
              </a:rPr>
            </a:br>
            <a:r>
              <a:rPr lang="en-US" sz="1400" b="1" i="1"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lang="en-US" sz="1400" i="1">
                <a:solidFill>
                  <a:srgbClr val="629755"/>
                </a:solidFill>
                <a:effectLst/>
                <a:latin typeface="JetBrains Mono"/>
              </a:rPr>
              <a:t>* /pokemon:</a:t>
            </a:r>
            <a:br>
              <a:rPr lang="en-US" sz="1400" i="1">
                <a:solidFill>
                  <a:srgbClr val="629755"/>
                </a:solidFill>
                <a:effectLst/>
                <a:latin typeface="JetBrains Mono"/>
              </a:rPr>
            </a:br>
            <a:r>
              <a:rPr lang="en-US" sz="1400" i="1">
                <a:solidFill>
                  <a:srgbClr val="629755"/>
                </a:solidFill>
                <a:effectLst/>
                <a:latin typeface="JetBrains Mono"/>
              </a:rPr>
              <a:t> *   get:</a:t>
            </a:r>
            <a:br>
              <a:rPr lang="en-US" sz="1400" i="1">
                <a:solidFill>
                  <a:srgbClr val="629755"/>
                </a:solidFill>
                <a:effectLst/>
                <a:latin typeface="JetBrains Mono"/>
              </a:rPr>
            </a:br>
            <a:r>
              <a:rPr lang="en-US" sz="1400" i="1">
                <a:solidFill>
                  <a:srgbClr val="629755"/>
                </a:solidFill>
                <a:effectLst/>
                <a:latin typeface="JetBrains Mono"/>
              </a:rPr>
              <a:t> *     summary: Get all Pokemon</a:t>
            </a:r>
            <a:br>
              <a:rPr lang="en-US" sz="1400" i="1">
                <a:solidFill>
                  <a:srgbClr val="629755"/>
                </a:solidFill>
                <a:effectLst/>
                <a:latin typeface="JetBrains Mono"/>
              </a:rPr>
            </a:br>
            <a:r>
              <a:rPr lang="en-US" sz="1400" i="1">
                <a:solidFill>
                  <a:srgbClr val="629755"/>
                </a:solidFill>
                <a:effectLst/>
                <a:latin typeface="JetBrains Mono"/>
              </a:rPr>
              <a:t> *     responses:</a:t>
            </a:r>
            <a:br>
              <a:rPr lang="en-US" sz="1400" i="1">
                <a:solidFill>
                  <a:srgbClr val="629755"/>
                </a:solidFill>
                <a:effectLst/>
                <a:latin typeface="JetBrains Mono"/>
              </a:rPr>
            </a:br>
            <a:r>
              <a:rPr lang="en-US" sz="1400" i="1">
                <a:solidFill>
                  <a:srgbClr val="629755"/>
                </a:solidFill>
                <a:effectLst/>
                <a:latin typeface="JetBrains Mono"/>
              </a:rPr>
              <a:t> *       200:</a:t>
            </a:r>
            <a:br>
              <a:rPr lang="en-US" sz="1400" i="1">
                <a:solidFill>
                  <a:srgbClr val="629755"/>
                </a:solidFill>
                <a:effectLst/>
                <a:latin typeface="JetBrains Mono"/>
              </a:rPr>
            </a:br>
            <a:r>
              <a:rPr lang="en-US" sz="1400" i="1">
                <a:solidFill>
                  <a:srgbClr val="629755"/>
                </a:solidFill>
                <a:effectLst/>
                <a:latin typeface="JetBrains Mono"/>
              </a:rPr>
              <a:t> *         content:</a:t>
            </a:r>
            <a:br>
              <a:rPr lang="en-US" sz="1400" i="1">
                <a:solidFill>
                  <a:srgbClr val="629755"/>
                </a:solidFill>
                <a:effectLst/>
                <a:latin typeface="JetBrains Mono"/>
              </a:rPr>
            </a:br>
            <a:r>
              <a:rPr lang="en-US" sz="1400" i="1">
                <a:solidFill>
                  <a:srgbClr val="629755"/>
                </a:solidFill>
                <a:effectLst/>
                <a:latin typeface="JetBrains Mono"/>
              </a:rPr>
              <a:t> *           application/json:</a:t>
            </a:r>
            <a:br>
              <a:rPr lang="en-US" sz="1400" i="1">
                <a:solidFill>
                  <a:srgbClr val="629755"/>
                </a:solidFill>
                <a:effectLst/>
                <a:latin typeface="JetBrains Mono"/>
              </a:rPr>
            </a:br>
            <a:r>
              <a:rPr lang="en-US" sz="1400" i="1">
                <a:solidFill>
                  <a:srgbClr val="629755"/>
                </a:solidFill>
                <a:effectLst/>
                <a:latin typeface="JetBrains Mono"/>
              </a:rPr>
              <a:t> *             schema:</a:t>
            </a:r>
            <a:br>
              <a:rPr lang="en-US" sz="1400" i="1">
                <a:solidFill>
                  <a:srgbClr val="629755"/>
                </a:solidFill>
                <a:effectLst/>
                <a:latin typeface="JetBrains Mono"/>
              </a:rPr>
            </a:br>
            <a:r>
              <a:rPr lang="en-US" sz="1400" i="1">
                <a:solidFill>
                  <a:srgbClr val="629755"/>
                </a:solidFill>
                <a:effectLst/>
                <a:latin typeface="JetBrains Mono"/>
              </a:rPr>
              <a:t> *               type: array</a:t>
            </a:r>
            <a:br>
              <a:rPr lang="en-US" sz="1400" i="1">
                <a:solidFill>
                  <a:srgbClr val="629755"/>
                </a:solidFill>
                <a:effectLst/>
                <a:latin typeface="JetBrains Mono"/>
              </a:rPr>
            </a:br>
            <a:r>
              <a:rPr lang="en-US" sz="1400" i="1">
                <a:solidFill>
                  <a:srgbClr val="629755"/>
                </a:solidFill>
                <a:effectLst/>
                <a:latin typeface="JetBrains Mono"/>
              </a:rPr>
              <a:t> *               items:</a:t>
            </a:r>
            <a:br>
              <a:rPr lang="en-US" sz="1400" i="1">
                <a:solidFill>
                  <a:srgbClr val="629755"/>
                </a:solidFill>
                <a:effectLst/>
                <a:latin typeface="JetBrains Mono"/>
              </a:rPr>
            </a:br>
            <a:r>
              <a:rPr lang="en-US" sz="1400" i="1">
                <a:solidFill>
                  <a:srgbClr val="629755"/>
                </a:solidFill>
                <a:effectLst/>
                <a:latin typeface="JetBrains Mono"/>
              </a:rPr>
              <a:t> *                 type: string </a:t>
            </a:r>
            <a:br>
              <a:rPr lang="en-US" sz="1400" i="1">
                <a:solidFill>
                  <a:srgbClr val="629755"/>
                </a:solidFill>
                <a:effectLst/>
                <a:latin typeface="JetBrains Mono"/>
              </a:rPr>
            </a:br>
            <a:r>
              <a:rPr lang="en-US" sz="1400" i="1">
                <a:solidFill>
                  <a:srgbClr val="629755"/>
                </a:solidFill>
                <a:effectLst/>
                <a:latin typeface="JetBrains Mono"/>
              </a:rPr>
              <a:t> */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08EA608A-2FC3-5DBF-1CDD-3F881257BF44}"/>
              </a:ext>
            </a:extLst>
          </p:cNvPr>
          <p:cNvSpPr txBox="1">
            <a:spLocks/>
          </p:cNvSpPr>
          <p:nvPr/>
        </p:nvSpPr>
        <p:spPr>
          <a:xfrm>
            <a:off x="2205137" y="6022109"/>
            <a:ext cx="925464" cy="19077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sz="800" b="1">
                <a:solidFill>
                  <a:schemeClr val="bg1">
                    <a:lumMod val="65000"/>
                  </a:schemeClr>
                </a:solidFill>
              </a:rPr>
              <a:t>openapi.yaml</a:t>
            </a:r>
          </a:p>
        </p:txBody>
      </p:sp>
    </p:spTree>
    <p:extLst>
      <p:ext uri="{BB962C8B-B14F-4D97-AF65-F5344CB8AC3E}">
        <p14:creationId xmlns:p14="http://schemas.microsoft.com/office/powerpoint/2010/main" val="37665798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98F98-950E-FD15-8A08-D998C8B0A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Wie wird eine Api erstellt?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F73284-EF30-74E0-51DF-C13B155CC9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5274" y="2257345"/>
            <a:ext cx="2765327" cy="418811"/>
          </a:xfrm>
        </p:spPr>
        <p:txBody>
          <a:bodyPr>
            <a:normAutofit/>
          </a:bodyPr>
          <a:lstStyle/>
          <a:p>
            <a:pPr algn="ctr"/>
            <a:r>
              <a:rPr lang="de-DE" sz="2200" b="1"/>
              <a:t>von Hand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DE26B10D-D39C-94D0-5C2B-5C428A6589CC}"/>
              </a:ext>
            </a:extLst>
          </p:cNvPr>
          <p:cNvSpPr txBox="1">
            <a:spLocks/>
          </p:cNvSpPr>
          <p:nvPr/>
        </p:nvSpPr>
        <p:spPr>
          <a:xfrm>
            <a:off x="3366824" y="2191390"/>
            <a:ext cx="3047661" cy="4798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2200" b="1"/>
              <a:t>aus Annotations</a:t>
            </a:r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368332D7-B24D-23A3-1408-B192057B1952}"/>
              </a:ext>
            </a:extLst>
          </p:cNvPr>
          <p:cNvSpPr txBox="1">
            <a:spLocks/>
          </p:cNvSpPr>
          <p:nvPr/>
        </p:nvSpPr>
        <p:spPr>
          <a:xfrm>
            <a:off x="6622473" y="2191390"/>
            <a:ext cx="5329382" cy="5271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2200" b="1"/>
              <a:t>aus Code &amp; Annotations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4B21745-A58C-F8CE-0BD4-80F2E3ED9845}"/>
              </a:ext>
            </a:extLst>
          </p:cNvPr>
          <p:cNvSpPr txBox="1"/>
          <p:nvPr/>
        </p:nvSpPr>
        <p:spPr>
          <a:xfrm>
            <a:off x="365274" y="2673453"/>
            <a:ext cx="2765327" cy="353943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400">
                <a:solidFill>
                  <a:srgbClr val="CC7832"/>
                </a:solidFill>
                <a:effectLst/>
                <a:latin typeface="JetBrains Mono"/>
              </a:rPr>
              <a:t>openapi</a:t>
            </a: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: 3.0.0</a:t>
            </a:r>
            <a:br>
              <a:rPr lang="en-US" sz="140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>
                <a:solidFill>
                  <a:srgbClr val="CC7832"/>
                </a:solidFill>
                <a:effectLst/>
                <a:latin typeface="JetBrains Mono"/>
              </a:rPr>
              <a:t>info</a:t>
            </a: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:</a:t>
            </a:r>
            <a:br>
              <a:rPr lang="en-US" sz="140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  </a:t>
            </a:r>
            <a:r>
              <a:rPr lang="en-US" sz="1400">
                <a:solidFill>
                  <a:srgbClr val="CC7832"/>
                </a:solidFill>
                <a:effectLst/>
                <a:latin typeface="JetBrains Mono"/>
              </a:rPr>
              <a:t>title</a:t>
            </a: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: Pokemon API</a:t>
            </a:r>
            <a:br>
              <a:rPr lang="en-US" sz="140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  </a:t>
            </a:r>
            <a:r>
              <a:rPr lang="en-US" sz="1400">
                <a:solidFill>
                  <a:srgbClr val="CC7832"/>
                </a:solidFill>
                <a:effectLst/>
                <a:latin typeface="JetBrains Mono"/>
              </a:rPr>
              <a:t>version</a:t>
            </a: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: 1.0.0</a:t>
            </a:r>
            <a:br>
              <a:rPr lang="en-US" sz="140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>
                <a:solidFill>
                  <a:srgbClr val="CC7832"/>
                </a:solidFill>
                <a:effectLst/>
                <a:latin typeface="JetBrains Mono"/>
              </a:rPr>
              <a:t>paths</a:t>
            </a: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:</a:t>
            </a:r>
            <a:br>
              <a:rPr lang="en-US" sz="140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  </a:t>
            </a:r>
            <a:r>
              <a:rPr lang="en-US" sz="1400">
                <a:solidFill>
                  <a:srgbClr val="CC7832"/>
                </a:solidFill>
                <a:effectLst/>
                <a:latin typeface="JetBrains Mono"/>
              </a:rPr>
              <a:t>/pokemon</a:t>
            </a: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:</a:t>
            </a:r>
            <a:br>
              <a:rPr lang="en-US" sz="140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lang="en-US" sz="1400">
                <a:solidFill>
                  <a:srgbClr val="CC7832"/>
                </a:solidFill>
                <a:effectLst/>
                <a:latin typeface="JetBrains Mono"/>
              </a:rPr>
              <a:t>get</a:t>
            </a: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:</a:t>
            </a:r>
            <a:br>
              <a:rPr lang="en-US" sz="140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      </a:t>
            </a:r>
            <a:r>
              <a:rPr lang="en-US" sz="1400">
                <a:solidFill>
                  <a:srgbClr val="CC7832"/>
                </a:solidFill>
                <a:effectLst/>
                <a:latin typeface="JetBrains Mono"/>
              </a:rPr>
              <a:t>responses</a:t>
            </a: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:</a:t>
            </a:r>
            <a:br>
              <a:rPr lang="en-US" sz="140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lang="en-US" sz="1400">
                <a:solidFill>
                  <a:srgbClr val="CC7832"/>
                </a:solidFill>
                <a:effectLst/>
                <a:latin typeface="JetBrains Mono"/>
              </a:rPr>
              <a:t>'200'</a:t>
            </a: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:</a:t>
            </a:r>
            <a:br>
              <a:rPr lang="en-US" sz="140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          </a:t>
            </a:r>
            <a:r>
              <a:rPr lang="en-US" sz="1400">
                <a:solidFill>
                  <a:srgbClr val="CC7832"/>
                </a:solidFill>
                <a:effectLst/>
                <a:latin typeface="JetBrains Mono"/>
              </a:rPr>
              <a:t>description</a:t>
            </a: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: Get all Pokemon</a:t>
            </a:r>
            <a:br>
              <a:rPr lang="en-US" sz="140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          </a:t>
            </a:r>
            <a:r>
              <a:rPr lang="en-US" sz="1400">
                <a:solidFill>
                  <a:srgbClr val="CC7832"/>
                </a:solidFill>
                <a:effectLst/>
                <a:latin typeface="JetBrains Mono"/>
              </a:rPr>
              <a:t>content</a:t>
            </a: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:</a:t>
            </a:r>
            <a:br>
              <a:rPr lang="en-US" sz="140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            </a:t>
            </a:r>
            <a:r>
              <a:rPr lang="en-US" sz="1400">
                <a:solidFill>
                  <a:srgbClr val="CC7832"/>
                </a:solidFill>
                <a:effectLst/>
                <a:latin typeface="JetBrains Mono"/>
              </a:rPr>
              <a:t>application/json</a:t>
            </a: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:</a:t>
            </a:r>
            <a:br>
              <a:rPr lang="en-US" sz="140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              </a:t>
            </a:r>
            <a:r>
              <a:rPr lang="en-US" sz="1400">
                <a:solidFill>
                  <a:srgbClr val="CC7832"/>
                </a:solidFill>
                <a:effectLst/>
                <a:latin typeface="JetBrains Mono"/>
              </a:rPr>
              <a:t>schema</a:t>
            </a: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:</a:t>
            </a:r>
            <a:br>
              <a:rPr lang="en-US" sz="140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                </a:t>
            </a:r>
            <a:r>
              <a:rPr lang="en-US" sz="1400">
                <a:solidFill>
                  <a:srgbClr val="CC7832"/>
                </a:solidFill>
                <a:effectLst/>
                <a:latin typeface="JetBrains Mono"/>
              </a:rPr>
              <a:t>type</a:t>
            </a: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: array</a:t>
            </a:r>
            <a:br>
              <a:rPr lang="en-US" sz="140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                </a:t>
            </a:r>
            <a:r>
              <a:rPr lang="en-US" sz="1400">
                <a:solidFill>
                  <a:srgbClr val="CC7832"/>
                </a:solidFill>
                <a:effectLst/>
                <a:latin typeface="JetBrains Mono"/>
              </a:rPr>
              <a:t>items</a:t>
            </a: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:</a:t>
            </a:r>
            <a:br>
              <a:rPr lang="en-US" sz="140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                  </a:t>
            </a:r>
            <a:r>
              <a:rPr lang="en-US" sz="1400">
                <a:solidFill>
                  <a:srgbClr val="CC7832"/>
                </a:solidFill>
                <a:effectLst/>
                <a:latin typeface="JetBrains Mono"/>
              </a:rPr>
              <a:t>type</a:t>
            </a: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: string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E4800B3-6734-923B-8EEE-807832D6F328}"/>
              </a:ext>
            </a:extLst>
          </p:cNvPr>
          <p:cNvSpPr txBox="1"/>
          <p:nvPr/>
        </p:nvSpPr>
        <p:spPr>
          <a:xfrm>
            <a:off x="3491346" y="2673453"/>
            <a:ext cx="2798618" cy="310854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400" i="1">
                <a:solidFill>
                  <a:srgbClr val="629755"/>
                </a:solidFill>
                <a:effectLst/>
                <a:latin typeface="JetBrains Mono"/>
              </a:rPr>
              <a:t>/**</a:t>
            </a:r>
            <a:br>
              <a:rPr lang="en-US" sz="1400" i="1">
                <a:solidFill>
                  <a:srgbClr val="629755"/>
                </a:solidFill>
                <a:effectLst/>
                <a:latin typeface="JetBrains Mono"/>
              </a:rPr>
            </a:br>
            <a:r>
              <a:rPr lang="en-US" sz="1400" i="1"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lang="en-US" sz="1400" b="1" i="1">
                <a:solidFill>
                  <a:srgbClr val="629755"/>
                </a:solidFill>
                <a:effectLst/>
                <a:latin typeface="JetBrains Mono"/>
              </a:rPr>
              <a:t>@openapi</a:t>
            </a:r>
            <a:br>
              <a:rPr lang="en-US" sz="1400" b="1" i="1">
                <a:solidFill>
                  <a:srgbClr val="629755"/>
                </a:solidFill>
                <a:effectLst/>
                <a:latin typeface="JetBrains Mono"/>
              </a:rPr>
            </a:br>
            <a:r>
              <a:rPr lang="en-US" sz="1400" b="1" i="1"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lang="en-US" sz="1400" i="1">
                <a:solidFill>
                  <a:srgbClr val="629755"/>
                </a:solidFill>
                <a:effectLst/>
                <a:latin typeface="JetBrains Mono"/>
              </a:rPr>
              <a:t>* /pokemon:</a:t>
            </a:r>
            <a:br>
              <a:rPr lang="en-US" sz="1400" i="1">
                <a:solidFill>
                  <a:srgbClr val="629755"/>
                </a:solidFill>
                <a:effectLst/>
                <a:latin typeface="JetBrains Mono"/>
              </a:rPr>
            </a:br>
            <a:r>
              <a:rPr lang="en-US" sz="1400" i="1">
                <a:solidFill>
                  <a:srgbClr val="629755"/>
                </a:solidFill>
                <a:effectLst/>
                <a:latin typeface="JetBrains Mono"/>
              </a:rPr>
              <a:t> *   get:</a:t>
            </a:r>
            <a:br>
              <a:rPr lang="en-US" sz="1400" i="1">
                <a:solidFill>
                  <a:srgbClr val="629755"/>
                </a:solidFill>
                <a:effectLst/>
                <a:latin typeface="JetBrains Mono"/>
              </a:rPr>
            </a:br>
            <a:r>
              <a:rPr lang="en-US" sz="1400" i="1">
                <a:solidFill>
                  <a:srgbClr val="629755"/>
                </a:solidFill>
                <a:effectLst/>
                <a:latin typeface="JetBrains Mono"/>
              </a:rPr>
              <a:t> *     summary: Get all Pokemon</a:t>
            </a:r>
            <a:br>
              <a:rPr lang="en-US" sz="1400" i="1">
                <a:solidFill>
                  <a:srgbClr val="629755"/>
                </a:solidFill>
                <a:effectLst/>
                <a:latin typeface="JetBrains Mono"/>
              </a:rPr>
            </a:br>
            <a:r>
              <a:rPr lang="en-US" sz="1400" i="1">
                <a:solidFill>
                  <a:srgbClr val="629755"/>
                </a:solidFill>
                <a:effectLst/>
                <a:latin typeface="JetBrains Mono"/>
              </a:rPr>
              <a:t> *     responses:</a:t>
            </a:r>
            <a:br>
              <a:rPr lang="en-US" sz="1400" i="1">
                <a:solidFill>
                  <a:srgbClr val="629755"/>
                </a:solidFill>
                <a:effectLst/>
                <a:latin typeface="JetBrains Mono"/>
              </a:rPr>
            </a:br>
            <a:r>
              <a:rPr lang="en-US" sz="1400" i="1">
                <a:solidFill>
                  <a:srgbClr val="629755"/>
                </a:solidFill>
                <a:effectLst/>
                <a:latin typeface="JetBrains Mono"/>
              </a:rPr>
              <a:t> *       200:</a:t>
            </a:r>
            <a:br>
              <a:rPr lang="en-US" sz="1400" i="1">
                <a:solidFill>
                  <a:srgbClr val="629755"/>
                </a:solidFill>
                <a:effectLst/>
                <a:latin typeface="JetBrains Mono"/>
              </a:rPr>
            </a:br>
            <a:r>
              <a:rPr lang="en-US" sz="1400" i="1">
                <a:solidFill>
                  <a:srgbClr val="629755"/>
                </a:solidFill>
                <a:effectLst/>
                <a:latin typeface="JetBrains Mono"/>
              </a:rPr>
              <a:t> *         content:</a:t>
            </a:r>
            <a:br>
              <a:rPr lang="en-US" sz="1400" i="1">
                <a:solidFill>
                  <a:srgbClr val="629755"/>
                </a:solidFill>
                <a:effectLst/>
                <a:latin typeface="JetBrains Mono"/>
              </a:rPr>
            </a:br>
            <a:r>
              <a:rPr lang="en-US" sz="1400" i="1">
                <a:solidFill>
                  <a:srgbClr val="629755"/>
                </a:solidFill>
                <a:effectLst/>
                <a:latin typeface="JetBrains Mono"/>
              </a:rPr>
              <a:t> *           application/json:</a:t>
            </a:r>
            <a:br>
              <a:rPr lang="en-US" sz="1400" i="1">
                <a:solidFill>
                  <a:srgbClr val="629755"/>
                </a:solidFill>
                <a:effectLst/>
                <a:latin typeface="JetBrains Mono"/>
              </a:rPr>
            </a:br>
            <a:r>
              <a:rPr lang="en-US" sz="1400" i="1">
                <a:solidFill>
                  <a:srgbClr val="629755"/>
                </a:solidFill>
                <a:effectLst/>
                <a:latin typeface="JetBrains Mono"/>
              </a:rPr>
              <a:t> *             schema:</a:t>
            </a:r>
            <a:br>
              <a:rPr lang="en-US" sz="1400" i="1">
                <a:solidFill>
                  <a:srgbClr val="629755"/>
                </a:solidFill>
                <a:effectLst/>
                <a:latin typeface="JetBrains Mono"/>
              </a:rPr>
            </a:br>
            <a:r>
              <a:rPr lang="en-US" sz="1400" i="1">
                <a:solidFill>
                  <a:srgbClr val="629755"/>
                </a:solidFill>
                <a:effectLst/>
                <a:latin typeface="JetBrains Mono"/>
              </a:rPr>
              <a:t> *               type: array</a:t>
            </a:r>
            <a:br>
              <a:rPr lang="en-US" sz="1400" i="1">
                <a:solidFill>
                  <a:srgbClr val="629755"/>
                </a:solidFill>
                <a:effectLst/>
                <a:latin typeface="JetBrains Mono"/>
              </a:rPr>
            </a:br>
            <a:r>
              <a:rPr lang="en-US" sz="1400" i="1">
                <a:solidFill>
                  <a:srgbClr val="629755"/>
                </a:solidFill>
                <a:effectLst/>
                <a:latin typeface="JetBrains Mono"/>
              </a:rPr>
              <a:t> *               items:</a:t>
            </a:r>
            <a:br>
              <a:rPr lang="en-US" sz="1400" i="1">
                <a:solidFill>
                  <a:srgbClr val="629755"/>
                </a:solidFill>
                <a:effectLst/>
                <a:latin typeface="JetBrains Mono"/>
              </a:rPr>
            </a:br>
            <a:r>
              <a:rPr lang="en-US" sz="1400" i="1">
                <a:solidFill>
                  <a:srgbClr val="629755"/>
                </a:solidFill>
                <a:effectLst/>
                <a:latin typeface="JetBrains Mono"/>
              </a:rPr>
              <a:t> *                 type: string </a:t>
            </a:r>
            <a:br>
              <a:rPr lang="en-US" sz="1400" i="1">
                <a:solidFill>
                  <a:srgbClr val="629755"/>
                </a:solidFill>
                <a:effectLst/>
                <a:latin typeface="JetBrains Mono"/>
              </a:rPr>
            </a:br>
            <a:r>
              <a:rPr lang="en-US" sz="1400" i="1">
                <a:solidFill>
                  <a:srgbClr val="629755"/>
                </a:solidFill>
                <a:effectLst/>
                <a:latin typeface="JetBrains Mono"/>
              </a:rPr>
              <a:t> */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BE39579-F762-861E-5A2F-3A618403B667}"/>
              </a:ext>
            </a:extLst>
          </p:cNvPr>
          <p:cNvSpPr txBox="1"/>
          <p:nvPr/>
        </p:nvSpPr>
        <p:spPr>
          <a:xfrm>
            <a:off x="6622473" y="2671210"/>
            <a:ext cx="5329382" cy="181588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  <a:t>[</a:t>
            </a:r>
            <a:r>
              <a:rPr lang="en-US" sz="1400" dirty="0" err="1">
                <a:solidFill>
                  <a:srgbClr val="A9B7C6"/>
                </a:solidFill>
                <a:effectLst/>
                <a:latin typeface="JetBrains Mono"/>
              </a:rPr>
              <a:t>HttpGet</a:t>
            </a:r>
            <a: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  <a:t>]</a:t>
            </a:r>
            <a:b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  <a:t>[</a:t>
            </a:r>
            <a:r>
              <a:rPr lang="en-US" sz="1400" dirty="0" err="1">
                <a:solidFill>
                  <a:srgbClr val="A9B7C6"/>
                </a:solidFill>
                <a:effectLst/>
                <a:latin typeface="JetBrains Mono"/>
              </a:rPr>
              <a:t>SwaggerOperationSummary</a:t>
            </a:r>
            <a: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lang="en-US" sz="1400" dirty="0"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lang="en-US" sz="1400" i="1" dirty="0">
                <a:solidFill>
                  <a:srgbClr val="629755"/>
                </a:solidFill>
                <a:effectLst/>
                <a:latin typeface="JetBrains Mono"/>
              </a:rPr>
              <a:t>Get all </a:t>
            </a:r>
            <a:r>
              <a:rPr lang="en-US" sz="1400" i="1" dirty="0" err="1">
                <a:solidFill>
                  <a:srgbClr val="629755"/>
                </a:solidFill>
                <a:effectLst/>
                <a:latin typeface="JetBrains Mono"/>
              </a:rPr>
              <a:t>Pokemon</a:t>
            </a:r>
            <a:r>
              <a:rPr lang="en-US" sz="1400" dirty="0"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  <a:t>)]</a:t>
            </a:r>
            <a:b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 dirty="0">
                <a:solidFill>
                  <a:srgbClr val="CC7832"/>
                </a:solidFill>
                <a:effectLst/>
                <a:latin typeface="JetBrains Mono"/>
              </a:rPr>
              <a:t>public </a:t>
            </a:r>
            <a:r>
              <a:rPr lang="en-US" sz="1400" dirty="0" err="1">
                <a:solidFill>
                  <a:srgbClr val="A9B7C6"/>
                </a:solidFill>
                <a:effectLst/>
                <a:latin typeface="JetBrains Mono"/>
              </a:rPr>
              <a:t>ActionResult</a:t>
            </a:r>
            <a: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  <a:t>&lt;List&lt;string&gt;&gt; </a:t>
            </a:r>
            <a:r>
              <a:rPr lang="en-US" sz="1400" dirty="0" err="1">
                <a:solidFill>
                  <a:srgbClr val="FFC66D"/>
                </a:solidFill>
                <a:effectLst/>
                <a:latin typeface="JetBrains Mono"/>
              </a:rPr>
              <a:t>GetPokemon</a:t>
            </a:r>
            <a: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  <a:t>()</a:t>
            </a:r>
            <a:b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  <a:t>{</a:t>
            </a:r>
            <a:b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lang="en-US" sz="1400" dirty="0">
                <a:solidFill>
                  <a:srgbClr val="CC7832"/>
                </a:solidFill>
                <a:effectLst/>
                <a:latin typeface="JetBrains Mono"/>
              </a:rPr>
              <a:t>var </a:t>
            </a:r>
            <a:r>
              <a:rPr lang="en-US" sz="1400" dirty="0" err="1">
                <a:solidFill>
                  <a:srgbClr val="A9B7C6"/>
                </a:solidFill>
                <a:effectLst/>
                <a:latin typeface="JetBrains Mono"/>
              </a:rPr>
              <a:t>pokemon</a:t>
            </a:r>
            <a: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lang="en-US" sz="1400" dirty="0">
                <a:solidFill>
                  <a:srgbClr val="CC7832"/>
                </a:solidFill>
                <a:effectLst/>
                <a:latin typeface="JetBrains Mono"/>
              </a:rPr>
              <a:t>= </a:t>
            </a:r>
            <a:r>
              <a:rPr lang="en-US" sz="1400" dirty="0" err="1">
                <a:solidFill>
                  <a:srgbClr val="A9B7C6"/>
                </a:solidFill>
                <a:effectLst/>
                <a:latin typeface="JetBrains Mono"/>
              </a:rPr>
              <a:t>pokemonService.</a:t>
            </a:r>
            <a:r>
              <a:rPr lang="en-US" sz="1400" dirty="0" err="1">
                <a:solidFill>
                  <a:srgbClr val="FFC66D"/>
                </a:solidFill>
                <a:latin typeface="JetBrains Mono"/>
              </a:rPr>
              <a:t>GetAll</a:t>
            </a:r>
            <a: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  <a:t>();</a:t>
            </a:r>
          </a:p>
          <a:p>
            <a:b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lang="en-US" sz="1400" dirty="0">
                <a:solidFill>
                  <a:srgbClr val="CC7832"/>
                </a:solidFill>
                <a:effectLst/>
                <a:latin typeface="JetBrains Mono"/>
              </a:rPr>
              <a:t>return </a:t>
            </a:r>
            <a:r>
              <a:rPr lang="en-US" sz="1400" dirty="0">
                <a:solidFill>
                  <a:srgbClr val="FFC66D"/>
                </a:solidFill>
                <a:effectLst/>
                <a:latin typeface="JetBrains Mono"/>
              </a:rPr>
              <a:t>Ok</a:t>
            </a:r>
            <a: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lang="en-US" sz="1400" dirty="0" err="1">
                <a:solidFill>
                  <a:srgbClr val="A9B7C6"/>
                </a:solidFill>
                <a:effectLst/>
                <a:latin typeface="JetBrains Mono"/>
              </a:rPr>
              <a:t>pokemon</a:t>
            </a:r>
            <a: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  <a:t>);</a:t>
            </a:r>
            <a:b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  <a:t>}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08EA608A-2FC3-5DBF-1CDD-3F881257BF44}"/>
              </a:ext>
            </a:extLst>
          </p:cNvPr>
          <p:cNvSpPr txBox="1">
            <a:spLocks/>
          </p:cNvSpPr>
          <p:nvPr/>
        </p:nvSpPr>
        <p:spPr>
          <a:xfrm>
            <a:off x="2205137" y="6022109"/>
            <a:ext cx="925464" cy="19077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sz="800" b="1">
                <a:solidFill>
                  <a:schemeClr val="bg1">
                    <a:lumMod val="65000"/>
                  </a:schemeClr>
                </a:solidFill>
              </a:rPr>
              <a:t>openapi.yaml</a:t>
            </a:r>
          </a:p>
        </p:txBody>
      </p:sp>
    </p:spTree>
    <p:extLst>
      <p:ext uri="{BB962C8B-B14F-4D97-AF65-F5344CB8AC3E}">
        <p14:creationId xmlns:p14="http://schemas.microsoft.com/office/powerpoint/2010/main" val="19534223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98F98-950E-FD15-8A08-D998C8B0A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Wie wird eine Api erstellt?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F73284-EF30-74E0-51DF-C13B155CC9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5274" y="2257345"/>
            <a:ext cx="2765327" cy="418811"/>
          </a:xfrm>
        </p:spPr>
        <p:txBody>
          <a:bodyPr>
            <a:normAutofit/>
          </a:bodyPr>
          <a:lstStyle/>
          <a:p>
            <a:pPr algn="ctr"/>
            <a:r>
              <a:rPr lang="de-DE" sz="2200" b="1"/>
              <a:t>von Hand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DE26B10D-D39C-94D0-5C2B-5C428A6589CC}"/>
              </a:ext>
            </a:extLst>
          </p:cNvPr>
          <p:cNvSpPr txBox="1">
            <a:spLocks/>
          </p:cNvSpPr>
          <p:nvPr/>
        </p:nvSpPr>
        <p:spPr>
          <a:xfrm>
            <a:off x="3366824" y="2191390"/>
            <a:ext cx="3047661" cy="4798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2200" b="1"/>
              <a:t>aus Annotations</a:t>
            </a:r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368332D7-B24D-23A3-1408-B192057B1952}"/>
              </a:ext>
            </a:extLst>
          </p:cNvPr>
          <p:cNvSpPr txBox="1">
            <a:spLocks/>
          </p:cNvSpPr>
          <p:nvPr/>
        </p:nvSpPr>
        <p:spPr>
          <a:xfrm>
            <a:off x="6622473" y="2191390"/>
            <a:ext cx="5329382" cy="5271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2200" b="1"/>
              <a:t>aus Code &amp; Annotations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4B21745-A58C-F8CE-0BD4-80F2E3ED9845}"/>
              </a:ext>
            </a:extLst>
          </p:cNvPr>
          <p:cNvSpPr txBox="1"/>
          <p:nvPr/>
        </p:nvSpPr>
        <p:spPr>
          <a:xfrm>
            <a:off x="365274" y="2673453"/>
            <a:ext cx="2765327" cy="353943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400">
                <a:solidFill>
                  <a:srgbClr val="CC7832"/>
                </a:solidFill>
                <a:effectLst/>
                <a:latin typeface="JetBrains Mono"/>
              </a:rPr>
              <a:t>openapi</a:t>
            </a: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: 3.0.0</a:t>
            </a:r>
            <a:br>
              <a:rPr lang="en-US" sz="140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>
                <a:solidFill>
                  <a:srgbClr val="CC7832"/>
                </a:solidFill>
                <a:effectLst/>
                <a:latin typeface="JetBrains Mono"/>
              </a:rPr>
              <a:t>info</a:t>
            </a: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:</a:t>
            </a:r>
            <a:br>
              <a:rPr lang="en-US" sz="140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  </a:t>
            </a:r>
            <a:r>
              <a:rPr lang="en-US" sz="1400">
                <a:solidFill>
                  <a:srgbClr val="CC7832"/>
                </a:solidFill>
                <a:effectLst/>
                <a:latin typeface="JetBrains Mono"/>
              </a:rPr>
              <a:t>title</a:t>
            </a: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: Pokemon API</a:t>
            </a:r>
            <a:br>
              <a:rPr lang="en-US" sz="140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  </a:t>
            </a:r>
            <a:r>
              <a:rPr lang="en-US" sz="1400">
                <a:solidFill>
                  <a:srgbClr val="CC7832"/>
                </a:solidFill>
                <a:effectLst/>
                <a:latin typeface="JetBrains Mono"/>
              </a:rPr>
              <a:t>version</a:t>
            </a: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: 1.0.0</a:t>
            </a:r>
            <a:br>
              <a:rPr lang="en-US" sz="140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>
                <a:solidFill>
                  <a:srgbClr val="CC7832"/>
                </a:solidFill>
                <a:effectLst/>
                <a:latin typeface="JetBrains Mono"/>
              </a:rPr>
              <a:t>paths</a:t>
            </a: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:</a:t>
            </a:r>
            <a:br>
              <a:rPr lang="en-US" sz="140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  </a:t>
            </a:r>
            <a:r>
              <a:rPr lang="en-US" sz="1400">
                <a:solidFill>
                  <a:srgbClr val="CC7832"/>
                </a:solidFill>
                <a:effectLst/>
                <a:latin typeface="JetBrains Mono"/>
              </a:rPr>
              <a:t>/pokemon</a:t>
            </a: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:</a:t>
            </a:r>
            <a:br>
              <a:rPr lang="en-US" sz="140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lang="en-US" sz="1400">
                <a:solidFill>
                  <a:srgbClr val="CC7832"/>
                </a:solidFill>
                <a:effectLst/>
                <a:latin typeface="JetBrains Mono"/>
              </a:rPr>
              <a:t>get</a:t>
            </a: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:</a:t>
            </a:r>
            <a:br>
              <a:rPr lang="en-US" sz="140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      </a:t>
            </a:r>
            <a:r>
              <a:rPr lang="en-US" sz="1400">
                <a:solidFill>
                  <a:srgbClr val="CC7832"/>
                </a:solidFill>
                <a:effectLst/>
                <a:latin typeface="JetBrains Mono"/>
              </a:rPr>
              <a:t>responses</a:t>
            </a: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:</a:t>
            </a:r>
            <a:br>
              <a:rPr lang="en-US" sz="140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lang="en-US" sz="1400">
                <a:solidFill>
                  <a:srgbClr val="CC7832"/>
                </a:solidFill>
                <a:effectLst/>
                <a:latin typeface="JetBrains Mono"/>
              </a:rPr>
              <a:t>'200'</a:t>
            </a: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:</a:t>
            </a:r>
            <a:br>
              <a:rPr lang="en-US" sz="140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          </a:t>
            </a:r>
            <a:r>
              <a:rPr lang="en-US" sz="1400">
                <a:solidFill>
                  <a:srgbClr val="CC7832"/>
                </a:solidFill>
                <a:effectLst/>
                <a:latin typeface="JetBrains Mono"/>
              </a:rPr>
              <a:t>description</a:t>
            </a: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: Get all Pokemon</a:t>
            </a:r>
            <a:br>
              <a:rPr lang="en-US" sz="140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          </a:t>
            </a:r>
            <a:r>
              <a:rPr lang="en-US" sz="1400">
                <a:solidFill>
                  <a:srgbClr val="CC7832"/>
                </a:solidFill>
                <a:effectLst/>
                <a:latin typeface="JetBrains Mono"/>
              </a:rPr>
              <a:t>content</a:t>
            </a: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:</a:t>
            </a:r>
            <a:br>
              <a:rPr lang="en-US" sz="140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            </a:t>
            </a:r>
            <a:r>
              <a:rPr lang="en-US" sz="1400">
                <a:solidFill>
                  <a:srgbClr val="CC7832"/>
                </a:solidFill>
                <a:effectLst/>
                <a:latin typeface="JetBrains Mono"/>
              </a:rPr>
              <a:t>application/json</a:t>
            </a: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:</a:t>
            </a:r>
            <a:br>
              <a:rPr lang="en-US" sz="140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              </a:t>
            </a:r>
            <a:r>
              <a:rPr lang="en-US" sz="1400">
                <a:solidFill>
                  <a:srgbClr val="CC7832"/>
                </a:solidFill>
                <a:effectLst/>
                <a:latin typeface="JetBrains Mono"/>
              </a:rPr>
              <a:t>schema</a:t>
            </a: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:</a:t>
            </a:r>
            <a:br>
              <a:rPr lang="en-US" sz="140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                </a:t>
            </a:r>
            <a:r>
              <a:rPr lang="en-US" sz="1400">
                <a:solidFill>
                  <a:srgbClr val="CC7832"/>
                </a:solidFill>
                <a:effectLst/>
                <a:latin typeface="JetBrains Mono"/>
              </a:rPr>
              <a:t>type</a:t>
            </a: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: array</a:t>
            </a:r>
            <a:br>
              <a:rPr lang="en-US" sz="140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                </a:t>
            </a:r>
            <a:r>
              <a:rPr lang="en-US" sz="1400">
                <a:solidFill>
                  <a:srgbClr val="CC7832"/>
                </a:solidFill>
                <a:effectLst/>
                <a:latin typeface="JetBrains Mono"/>
              </a:rPr>
              <a:t>items</a:t>
            </a: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:</a:t>
            </a:r>
            <a:br>
              <a:rPr lang="en-US" sz="140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                  </a:t>
            </a:r>
            <a:r>
              <a:rPr lang="en-US" sz="1400">
                <a:solidFill>
                  <a:srgbClr val="CC7832"/>
                </a:solidFill>
                <a:effectLst/>
                <a:latin typeface="JetBrains Mono"/>
              </a:rPr>
              <a:t>type</a:t>
            </a: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: string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E4800B3-6734-923B-8EEE-807832D6F328}"/>
              </a:ext>
            </a:extLst>
          </p:cNvPr>
          <p:cNvSpPr txBox="1"/>
          <p:nvPr/>
        </p:nvSpPr>
        <p:spPr>
          <a:xfrm>
            <a:off x="3491346" y="2673453"/>
            <a:ext cx="2798618" cy="310854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400" i="1">
                <a:solidFill>
                  <a:srgbClr val="629755"/>
                </a:solidFill>
                <a:effectLst/>
                <a:latin typeface="JetBrains Mono"/>
              </a:rPr>
              <a:t>/**</a:t>
            </a:r>
            <a:br>
              <a:rPr lang="en-US" sz="1400" i="1">
                <a:solidFill>
                  <a:srgbClr val="629755"/>
                </a:solidFill>
                <a:effectLst/>
                <a:latin typeface="JetBrains Mono"/>
              </a:rPr>
            </a:br>
            <a:r>
              <a:rPr lang="en-US" sz="1400" i="1"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lang="en-US" sz="1400" b="1" i="1">
                <a:solidFill>
                  <a:srgbClr val="629755"/>
                </a:solidFill>
                <a:effectLst/>
                <a:latin typeface="JetBrains Mono"/>
              </a:rPr>
              <a:t>@openapi</a:t>
            </a:r>
            <a:br>
              <a:rPr lang="en-US" sz="1400" b="1" i="1">
                <a:solidFill>
                  <a:srgbClr val="629755"/>
                </a:solidFill>
                <a:effectLst/>
                <a:latin typeface="JetBrains Mono"/>
              </a:rPr>
            </a:br>
            <a:r>
              <a:rPr lang="en-US" sz="1400" b="1" i="1"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lang="en-US" sz="1400" i="1">
                <a:solidFill>
                  <a:srgbClr val="629755"/>
                </a:solidFill>
                <a:effectLst/>
                <a:latin typeface="JetBrains Mono"/>
              </a:rPr>
              <a:t>* /pokemon:</a:t>
            </a:r>
            <a:br>
              <a:rPr lang="en-US" sz="1400" i="1">
                <a:solidFill>
                  <a:srgbClr val="629755"/>
                </a:solidFill>
                <a:effectLst/>
                <a:latin typeface="JetBrains Mono"/>
              </a:rPr>
            </a:br>
            <a:r>
              <a:rPr lang="en-US" sz="1400" i="1">
                <a:solidFill>
                  <a:srgbClr val="629755"/>
                </a:solidFill>
                <a:effectLst/>
                <a:latin typeface="JetBrains Mono"/>
              </a:rPr>
              <a:t> *   get:</a:t>
            </a:r>
            <a:br>
              <a:rPr lang="en-US" sz="1400" i="1">
                <a:solidFill>
                  <a:srgbClr val="629755"/>
                </a:solidFill>
                <a:effectLst/>
                <a:latin typeface="JetBrains Mono"/>
              </a:rPr>
            </a:br>
            <a:r>
              <a:rPr lang="en-US" sz="1400" i="1">
                <a:solidFill>
                  <a:srgbClr val="629755"/>
                </a:solidFill>
                <a:effectLst/>
                <a:latin typeface="JetBrains Mono"/>
              </a:rPr>
              <a:t> *     summary: Get all Pokemon</a:t>
            </a:r>
            <a:br>
              <a:rPr lang="en-US" sz="1400" i="1">
                <a:solidFill>
                  <a:srgbClr val="629755"/>
                </a:solidFill>
                <a:effectLst/>
                <a:latin typeface="JetBrains Mono"/>
              </a:rPr>
            </a:br>
            <a:r>
              <a:rPr lang="en-US" sz="1400" i="1">
                <a:solidFill>
                  <a:srgbClr val="629755"/>
                </a:solidFill>
                <a:effectLst/>
                <a:latin typeface="JetBrains Mono"/>
              </a:rPr>
              <a:t> *     responses:</a:t>
            </a:r>
            <a:br>
              <a:rPr lang="en-US" sz="1400" i="1">
                <a:solidFill>
                  <a:srgbClr val="629755"/>
                </a:solidFill>
                <a:effectLst/>
                <a:latin typeface="JetBrains Mono"/>
              </a:rPr>
            </a:br>
            <a:r>
              <a:rPr lang="en-US" sz="1400" i="1">
                <a:solidFill>
                  <a:srgbClr val="629755"/>
                </a:solidFill>
                <a:effectLst/>
                <a:latin typeface="JetBrains Mono"/>
              </a:rPr>
              <a:t> *       200:</a:t>
            </a:r>
            <a:br>
              <a:rPr lang="en-US" sz="1400" i="1">
                <a:solidFill>
                  <a:srgbClr val="629755"/>
                </a:solidFill>
                <a:effectLst/>
                <a:latin typeface="JetBrains Mono"/>
              </a:rPr>
            </a:br>
            <a:r>
              <a:rPr lang="en-US" sz="1400" i="1">
                <a:solidFill>
                  <a:srgbClr val="629755"/>
                </a:solidFill>
                <a:effectLst/>
                <a:latin typeface="JetBrains Mono"/>
              </a:rPr>
              <a:t> *         content:</a:t>
            </a:r>
            <a:br>
              <a:rPr lang="en-US" sz="1400" i="1">
                <a:solidFill>
                  <a:srgbClr val="629755"/>
                </a:solidFill>
                <a:effectLst/>
                <a:latin typeface="JetBrains Mono"/>
              </a:rPr>
            </a:br>
            <a:r>
              <a:rPr lang="en-US" sz="1400" i="1">
                <a:solidFill>
                  <a:srgbClr val="629755"/>
                </a:solidFill>
                <a:effectLst/>
                <a:latin typeface="JetBrains Mono"/>
              </a:rPr>
              <a:t> *           application/json:</a:t>
            </a:r>
            <a:br>
              <a:rPr lang="en-US" sz="1400" i="1">
                <a:solidFill>
                  <a:srgbClr val="629755"/>
                </a:solidFill>
                <a:effectLst/>
                <a:latin typeface="JetBrains Mono"/>
              </a:rPr>
            </a:br>
            <a:r>
              <a:rPr lang="en-US" sz="1400" i="1">
                <a:solidFill>
                  <a:srgbClr val="629755"/>
                </a:solidFill>
                <a:effectLst/>
                <a:latin typeface="JetBrains Mono"/>
              </a:rPr>
              <a:t> *             schema:</a:t>
            </a:r>
            <a:br>
              <a:rPr lang="en-US" sz="1400" i="1">
                <a:solidFill>
                  <a:srgbClr val="629755"/>
                </a:solidFill>
                <a:effectLst/>
                <a:latin typeface="JetBrains Mono"/>
              </a:rPr>
            </a:br>
            <a:r>
              <a:rPr lang="en-US" sz="1400" i="1">
                <a:solidFill>
                  <a:srgbClr val="629755"/>
                </a:solidFill>
                <a:effectLst/>
                <a:latin typeface="JetBrains Mono"/>
              </a:rPr>
              <a:t> *               type: array</a:t>
            </a:r>
            <a:br>
              <a:rPr lang="en-US" sz="1400" i="1">
                <a:solidFill>
                  <a:srgbClr val="629755"/>
                </a:solidFill>
                <a:effectLst/>
                <a:latin typeface="JetBrains Mono"/>
              </a:rPr>
            </a:br>
            <a:r>
              <a:rPr lang="en-US" sz="1400" i="1">
                <a:solidFill>
                  <a:srgbClr val="629755"/>
                </a:solidFill>
                <a:effectLst/>
                <a:latin typeface="JetBrains Mono"/>
              </a:rPr>
              <a:t> *               items:</a:t>
            </a:r>
            <a:br>
              <a:rPr lang="en-US" sz="1400" i="1">
                <a:solidFill>
                  <a:srgbClr val="629755"/>
                </a:solidFill>
                <a:effectLst/>
                <a:latin typeface="JetBrains Mono"/>
              </a:rPr>
            </a:br>
            <a:r>
              <a:rPr lang="en-US" sz="1400" i="1">
                <a:solidFill>
                  <a:srgbClr val="629755"/>
                </a:solidFill>
                <a:effectLst/>
                <a:latin typeface="JetBrains Mono"/>
              </a:rPr>
              <a:t> *                 type: string </a:t>
            </a:r>
            <a:br>
              <a:rPr lang="en-US" sz="1400" i="1">
                <a:solidFill>
                  <a:srgbClr val="629755"/>
                </a:solidFill>
                <a:effectLst/>
                <a:latin typeface="JetBrains Mono"/>
              </a:rPr>
            </a:br>
            <a:r>
              <a:rPr lang="en-US" sz="1400" i="1">
                <a:solidFill>
                  <a:srgbClr val="629755"/>
                </a:solidFill>
                <a:effectLst/>
                <a:latin typeface="JetBrains Mono"/>
              </a:rPr>
              <a:t> */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BE39579-F762-861E-5A2F-3A618403B667}"/>
              </a:ext>
            </a:extLst>
          </p:cNvPr>
          <p:cNvSpPr txBox="1"/>
          <p:nvPr/>
        </p:nvSpPr>
        <p:spPr>
          <a:xfrm>
            <a:off x="6622473" y="2671210"/>
            <a:ext cx="5329382" cy="181588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[HttpGet]</a:t>
            </a:r>
            <a:br>
              <a:rPr lang="en-US" sz="140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[SwaggerOperationSummary(</a:t>
            </a:r>
            <a:r>
              <a:rPr lang="en-US" sz="1400"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lang="en-US" sz="1400" i="1">
                <a:solidFill>
                  <a:srgbClr val="629755"/>
                </a:solidFill>
                <a:effectLst/>
                <a:latin typeface="JetBrains Mono"/>
              </a:rPr>
              <a:t>Get all Pokemon</a:t>
            </a:r>
            <a:r>
              <a:rPr lang="en-US" sz="1400"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)]</a:t>
            </a:r>
            <a:br>
              <a:rPr lang="en-US" sz="140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>
                <a:solidFill>
                  <a:srgbClr val="CC7832"/>
                </a:solidFill>
                <a:effectLst/>
                <a:latin typeface="JetBrains Mono"/>
              </a:rPr>
              <a:t>public </a:t>
            </a: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ActionResult&lt;List&lt;string&gt;&gt; </a:t>
            </a:r>
            <a:r>
              <a:rPr lang="en-US" sz="1400">
                <a:solidFill>
                  <a:srgbClr val="FFC66D"/>
                </a:solidFill>
                <a:effectLst/>
                <a:latin typeface="JetBrains Mono"/>
              </a:rPr>
              <a:t>GetPokemon</a:t>
            </a: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()</a:t>
            </a:r>
            <a:br>
              <a:rPr lang="en-US" sz="140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{</a:t>
            </a:r>
            <a:br>
              <a:rPr lang="en-US" sz="140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lang="en-US" sz="1400">
                <a:solidFill>
                  <a:srgbClr val="CC7832"/>
                </a:solidFill>
                <a:effectLst/>
                <a:latin typeface="JetBrains Mono"/>
              </a:rPr>
              <a:t>var </a:t>
            </a: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pokemon </a:t>
            </a:r>
            <a:r>
              <a:rPr lang="en-US" sz="1400">
                <a:solidFill>
                  <a:srgbClr val="CC7832"/>
                </a:solidFill>
                <a:effectLst/>
                <a:latin typeface="JetBrains Mono"/>
              </a:rPr>
              <a:t>= </a:t>
            </a: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pokemonService.</a:t>
            </a:r>
            <a:r>
              <a:rPr lang="en-US" sz="1400">
                <a:solidFill>
                  <a:srgbClr val="FFC66D"/>
                </a:solidFill>
                <a:latin typeface="JetBrains Mono"/>
              </a:rPr>
              <a:t>GetAll</a:t>
            </a: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();</a:t>
            </a:r>
          </a:p>
          <a:p>
            <a:br>
              <a:rPr lang="en-US" sz="140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lang="en-US" sz="1400">
                <a:solidFill>
                  <a:srgbClr val="CC7832"/>
                </a:solidFill>
                <a:effectLst/>
                <a:latin typeface="JetBrains Mono"/>
              </a:rPr>
              <a:t>return </a:t>
            </a:r>
            <a:r>
              <a:rPr lang="en-US" sz="1400">
                <a:solidFill>
                  <a:srgbClr val="FFC66D"/>
                </a:solidFill>
                <a:effectLst/>
                <a:latin typeface="JetBrains Mono"/>
              </a:rPr>
              <a:t>Ok</a:t>
            </a: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(pokemon);</a:t>
            </a:r>
            <a:br>
              <a:rPr lang="en-US" sz="140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}</a:t>
            </a:r>
          </a:p>
        </p:txBody>
      </p:sp>
      <p:pic>
        <p:nvPicPr>
          <p:cNvPr id="23" name="Graphic 22" descr="Gauge with solid fill">
            <a:extLst>
              <a:ext uri="{FF2B5EF4-FFF2-40B4-BE49-F238E27FC236}">
                <a16:creationId xmlns:a16="http://schemas.microsoft.com/office/drawing/2014/main" id="{7C8D5999-DF15-CACA-BAF1-DF33AA049D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04201" y="1345647"/>
            <a:ext cx="914400" cy="914400"/>
          </a:xfrm>
          <a:prstGeom prst="rect">
            <a:avLst/>
          </a:prstGeom>
        </p:spPr>
      </p:pic>
      <p:pic>
        <p:nvPicPr>
          <p:cNvPr id="25" name="Graphic 24" descr="Speedometer Middle with solid fill">
            <a:extLst>
              <a:ext uri="{FF2B5EF4-FFF2-40B4-BE49-F238E27FC236}">
                <a16:creationId xmlns:a16="http://schemas.microsoft.com/office/drawing/2014/main" id="{F2479A04-5640-1692-75D7-EEF6C600E6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33455" y="1345647"/>
            <a:ext cx="914400" cy="914400"/>
          </a:xfrm>
          <a:prstGeom prst="rect">
            <a:avLst/>
          </a:prstGeom>
        </p:spPr>
      </p:pic>
      <p:pic>
        <p:nvPicPr>
          <p:cNvPr id="27" name="Graphic 26" descr="Speedometer Low with solid fill">
            <a:extLst>
              <a:ext uri="{FF2B5EF4-FFF2-40B4-BE49-F238E27FC236}">
                <a16:creationId xmlns:a16="http://schemas.microsoft.com/office/drawing/2014/main" id="{BA04AA2B-DA71-1BB2-9494-12CB49AD54B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90737" y="1345647"/>
            <a:ext cx="914400" cy="914400"/>
          </a:xfrm>
          <a:prstGeom prst="rect">
            <a:avLst/>
          </a:prstGeom>
        </p:spPr>
      </p:pic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C5A91729-191A-D56F-E617-1D515EC833B3}"/>
              </a:ext>
            </a:extLst>
          </p:cNvPr>
          <p:cNvSpPr txBox="1">
            <a:spLocks/>
          </p:cNvSpPr>
          <p:nvPr/>
        </p:nvSpPr>
        <p:spPr>
          <a:xfrm>
            <a:off x="126741" y="1688419"/>
            <a:ext cx="1015741" cy="4188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800"/>
              <a:t>Speed: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08EA608A-2FC3-5DBF-1CDD-3F881257BF44}"/>
              </a:ext>
            </a:extLst>
          </p:cNvPr>
          <p:cNvSpPr txBox="1">
            <a:spLocks/>
          </p:cNvSpPr>
          <p:nvPr/>
        </p:nvSpPr>
        <p:spPr>
          <a:xfrm>
            <a:off x="2205137" y="6022109"/>
            <a:ext cx="925464" cy="19077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sz="800" b="1">
                <a:solidFill>
                  <a:schemeClr val="bg1">
                    <a:lumMod val="65000"/>
                  </a:schemeClr>
                </a:solidFill>
              </a:rPr>
              <a:t>openapi.yaml</a:t>
            </a:r>
          </a:p>
        </p:txBody>
      </p:sp>
    </p:spTree>
    <p:extLst>
      <p:ext uri="{BB962C8B-B14F-4D97-AF65-F5344CB8AC3E}">
        <p14:creationId xmlns:p14="http://schemas.microsoft.com/office/powerpoint/2010/main" val="36261926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98F98-950E-FD15-8A08-D998C8B0A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Wie wird unsere Api generiert?</a:t>
            </a:r>
          </a:p>
        </p:txBody>
      </p:sp>
      <p:pic>
        <p:nvPicPr>
          <p:cNvPr id="9" name="Graphic 8" descr="Server with solid fill">
            <a:extLst>
              <a:ext uri="{FF2B5EF4-FFF2-40B4-BE49-F238E27FC236}">
                <a16:creationId xmlns:a16="http://schemas.microsoft.com/office/drawing/2014/main" id="{80EEC60E-61E2-15EF-7BC9-59FEC42A42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72694" y="2134371"/>
            <a:ext cx="914400" cy="914400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E1E82382-2DE4-C8A0-6CA7-048502CC039A}"/>
              </a:ext>
            </a:extLst>
          </p:cNvPr>
          <p:cNvSpPr txBox="1">
            <a:spLocks/>
          </p:cNvSpPr>
          <p:nvPr/>
        </p:nvSpPr>
        <p:spPr>
          <a:xfrm>
            <a:off x="2201691" y="2855589"/>
            <a:ext cx="1856405" cy="91439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4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457175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20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914349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799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1371524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828698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285872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7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2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6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de-DE" sz="2500"/>
              <a:t>Backend</a:t>
            </a: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de-DE" sz="2500"/>
              <a:t>Code</a:t>
            </a:r>
          </a:p>
        </p:txBody>
      </p:sp>
      <p:sp>
        <p:nvSpPr>
          <p:cNvPr id="22" name="Plus Sign 21">
            <a:extLst>
              <a:ext uri="{FF2B5EF4-FFF2-40B4-BE49-F238E27FC236}">
                <a16:creationId xmlns:a16="http://schemas.microsoft.com/office/drawing/2014/main" id="{5D4AF272-1FF9-0D8E-920E-029431889A3D}"/>
              </a:ext>
            </a:extLst>
          </p:cNvPr>
          <p:cNvSpPr/>
          <p:nvPr/>
        </p:nvSpPr>
        <p:spPr>
          <a:xfrm>
            <a:off x="3923012" y="2144670"/>
            <a:ext cx="801832" cy="801832"/>
          </a:xfrm>
          <a:prstGeom prst="mathPlus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Equals 23">
            <a:extLst>
              <a:ext uri="{FF2B5EF4-FFF2-40B4-BE49-F238E27FC236}">
                <a16:creationId xmlns:a16="http://schemas.microsoft.com/office/drawing/2014/main" id="{CB66D6B5-4318-715A-60AE-6DC0314C8BB4}"/>
              </a:ext>
            </a:extLst>
          </p:cNvPr>
          <p:cNvSpPr/>
          <p:nvPr/>
        </p:nvSpPr>
        <p:spPr>
          <a:xfrm>
            <a:off x="6515936" y="2153291"/>
            <a:ext cx="815525" cy="815525"/>
          </a:xfrm>
          <a:prstGeom prst="mathEqual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pic>
        <p:nvPicPr>
          <p:cNvPr id="7174" name="Picture 6" descr="OAI/OpenAPI-Specification · GitHub">
            <a:extLst>
              <a:ext uri="{FF2B5EF4-FFF2-40B4-BE49-F238E27FC236}">
                <a16:creationId xmlns:a16="http://schemas.microsoft.com/office/drawing/2014/main" id="{04E6D1B6-AF02-DA61-E680-1E85155273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3749" y="2450560"/>
            <a:ext cx="404614" cy="404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Graphic 30" descr="Paper with solid fill">
            <a:extLst>
              <a:ext uri="{FF2B5EF4-FFF2-40B4-BE49-F238E27FC236}">
                <a16:creationId xmlns:a16="http://schemas.microsoft.com/office/drawing/2014/main" id="{AB62FED0-0372-29BE-A5CE-A1ED728167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324498" y="2111675"/>
            <a:ext cx="914400" cy="914400"/>
          </a:xfrm>
          <a:prstGeom prst="rect">
            <a:avLst/>
          </a:prstGeom>
        </p:spPr>
      </p:pic>
      <p:pic>
        <p:nvPicPr>
          <p:cNvPr id="7176" name="Picture 8" descr="Swagger (software) - Wikipedia">
            <a:extLst>
              <a:ext uri="{FF2B5EF4-FFF2-40B4-BE49-F238E27FC236}">
                <a16:creationId xmlns:a16="http://schemas.microsoft.com/office/drawing/2014/main" id="{9C90F52D-4428-2964-35C4-8782DA120B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3825" y="2103852"/>
            <a:ext cx="914401" cy="914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604F35CC-F278-99F8-622D-0FCB18950E48}"/>
              </a:ext>
            </a:extLst>
          </p:cNvPr>
          <p:cNvSpPr txBox="1">
            <a:spLocks/>
          </p:cNvSpPr>
          <p:nvPr/>
        </p:nvSpPr>
        <p:spPr>
          <a:xfrm>
            <a:off x="4360504" y="3002249"/>
            <a:ext cx="2241041" cy="39809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4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457175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20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914349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799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1371524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828698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285872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7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2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6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2500"/>
              <a:t>Swagger</a:t>
            </a: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99BE33C5-6CE1-F34F-C942-2E6D80A71361}"/>
              </a:ext>
            </a:extLst>
          </p:cNvPr>
          <p:cNvSpPr txBox="1">
            <a:spLocks/>
          </p:cNvSpPr>
          <p:nvPr/>
        </p:nvSpPr>
        <p:spPr>
          <a:xfrm>
            <a:off x="7439545" y="3000420"/>
            <a:ext cx="2684306" cy="39809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4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457175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20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914349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799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1371524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828698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285872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7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2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6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2500"/>
              <a:t>Swagger.json</a:t>
            </a:r>
          </a:p>
        </p:txBody>
      </p:sp>
    </p:spTree>
    <p:extLst>
      <p:ext uri="{BB962C8B-B14F-4D97-AF65-F5344CB8AC3E}">
        <p14:creationId xmlns:p14="http://schemas.microsoft.com/office/powerpoint/2010/main" val="28958308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A78DF1-CFDE-4416-6BE1-274992E4B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latin typeface="+mj-lt"/>
              </a:rPr>
              <a:t>Agenda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4995405-68DF-F027-C948-F51DABF96A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Clr>
                <a:schemeClr val="tx2"/>
              </a:buClr>
              <a:buFont typeface="+mj-lt"/>
              <a:buAutoNum type="arabicPeriod"/>
            </a:pPr>
            <a:r>
              <a:rPr lang="de-DE"/>
              <a:t>Projektvorstellung</a:t>
            </a:r>
          </a:p>
          <a:p>
            <a:pPr marL="514350" indent="-514350">
              <a:buClr>
                <a:schemeClr val="tx2"/>
              </a:buClr>
              <a:buFont typeface="+mj-lt"/>
              <a:buAutoNum type="arabicPeriod"/>
            </a:pPr>
            <a:r>
              <a:rPr lang="de-DE"/>
              <a:t>Css-modules vs styled-components</a:t>
            </a:r>
          </a:p>
          <a:p>
            <a:pPr marL="514350" indent="-514350">
              <a:buClr>
                <a:schemeClr val="tx2"/>
              </a:buClr>
              <a:buFont typeface="+mj-lt"/>
              <a:buAutoNum type="arabicPeriod"/>
            </a:pPr>
            <a:r>
              <a:rPr lang="de-DE"/>
              <a:t>Api-Generierung</a:t>
            </a:r>
          </a:p>
          <a:p>
            <a:pPr marL="514350" indent="-514350">
              <a:buClr>
                <a:schemeClr val="tx2"/>
              </a:buClr>
              <a:buFont typeface="+mj-lt"/>
              <a:buAutoNum type="arabicPeriod"/>
            </a:pPr>
            <a:r>
              <a:rPr lang="de-DE"/>
              <a:t>Global State</a:t>
            </a:r>
          </a:p>
          <a:p>
            <a:pPr marL="514350" indent="-514350">
              <a:buClr>
                <a:schemeClr val="tx2"/>
              </a:buClr>
              <a:buFont typeface="+mj-lt"/>
              <a:buAutoNum type="arabicPeriod"/>
            </a:pPr>
            <a:r>
              <a:rPr lang="de-DE"/>
              <a:t>React Hooks</a:t>
            </a:r>
          </a:p>
          <a:p>
            <a:pPr marL="514350" indent="-514350">
              <a:buClr>
                <a:schemeClr val="tx2"/>
              </a:buClr>
              <a:buFont typeface="+mj-lt"/>
              <a:buAutoNum type="arabicPeriod"/>
            </a:pPr>
            <a:r>
              <a:rPr lang="de-DE"/>
              <a:t>Ausblick</a:t>
            </a:r>
          </a:p>
        </p:txBody>
      </p:sp>
    </p:spTree>
    <p:extLst>
      <p:ext uri="{BB962C8B-B14F-4D97-AF65-F5344CB8AC3E}">
        <p14:creationId xmlns:p14="http://schemas.microsoft.com/office/powerpoint/2010/main" val="3058405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98F98-950E-FD15-8A08-D998C8B0A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Wie wird unsere Api generiert?</a:t>
            </a:r>
          </a:p>
        </p:txBody>
      </p:sp>
      <p:pic>
        <p:nvPicPr>
          <p:cNvPr id="9" name="Graphic 8" descr="Server with solid fill">
            <a:extLst>
              <a:ext uri="{FF2B5EF4-FFF2-40B4-BE49-F238E27FC236}">
                <a16:creationId xmlns:a16="http://schemas.microsoft.com/office/drawing/2014/main" id="{80EEC60E-61E2-15EF-7BC9-59FEC42A42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72694" y="2134371"/>
            <a:ext cx="914400" cy="914400"/>
          </a:xfrm>
          <a:prstGeom prst="rect">
            <a:avLst/>
          </a:prstGeom>
        </p:spPr>
      </p:pic>
      <p:pic>
        <p:nvPicPr>
          <p:cNvPr id="10" name="Graphic 9" descr="Gears with solid fill">
            <a:extLst>
              <a:ext uri="{FF2B5EF4-FFF2-40B4-BE49-F238E27FC236}">
                <a16:creationId xmlns:a16="http://schemas.microsoft.com/office/drawing/2014/main" id="{7CC9F7D0-F0EA-8BA8-FC31-8B55B0FF71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24498" y="4141020"/>
            <a:ext cx="914400" cy="914400"/>
          </a:xfrm>
          <a:prstGeom prst="rect">
            <a:avLst/>
          </a:prstGeom>
        </p:spPr>
      </p:pic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D7A80BC2-17A8-B551-1DAB-78C0CD59A08F}"/>
              </a:ext>
            </a:extLst>
          </p:cNvPr>
          <p:cNvSpPr txBox="1">
            <a:spLocks/>
          </p:cNvSpPr>
          <p:nvPr/>
        </p:nvSpPr>
        <p:spPr>
          <a:xfrm>
            <a:off x="7409836" y="5055418"/>
            <a:ext cx="2944127" cy="39809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4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457175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20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914349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799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1371524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828698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285872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7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2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6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2500"/>
              <a:t>Http-Client Api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E1E82382-2DE4-C8A0-6CA7-048502CC039A}"/>
              </a:ext>
            </a:extLst>
          </p:cNvPr>
          <p:cNvSpPr txBox="1">
            <a:spLocks/>
          </p:cNvSpPr>
          <p:nvPr/>
        </p:nvSpPr>
        <p:spPr>
          <a:xfrm>
            <a:off x="2201691" y="2855589"/>
            <a:ext cx="1856405" cy="91439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4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457175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20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914349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799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1371524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828698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285872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7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2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6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de-DE" sz="2500"/>
              <a:t>Backend</a:t>
            </a: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de-DE" sz="2500"/>
              <a:t>Code</a:t>
            </a:r>
          </a:p>
        </p:txBody>
      </p:sp>
      <p:sp>
        <p:nvSpPr>
          <p:cNvPr id="22" name="Plus Sign 21">
            <a:extLst>
              <a:ext uri="{FF2B5EF4-FFF2-40B4-BE49-F238E27FC236}">
                <a16:creationId xmlns:a16="http://schemas.microsoft.com/office/drawing/2014/main" id="{5D4AF272-1FF9-0D8E-920E-029431889A3D}"/>
              </a:ext>
            </a:extLst>
          </p:cNvPr>
          <p:cNvSpPr/>
          <p:nvPr/>
        </p:nvSpPr>
        <p:spPr>
          <a:xfrm>
            <a:off x="3923012" y="2144670"/>
            <a:ext cx="801832" cy="801832"/>
          </a:xfrm>
          <a:prstGeom prst="mathPlus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Equals 23">
            <a:extLst>
              <a:ext uri="{FF2B5EF4-FFF2-40B4-BE49-F238E27FC236}">
                <a16:creationId xmlns:a16="http://schemas.microsoft.com/office/drawing/2014/main" id="{CB66D6B5-4318-715A-60AE-6DC0314C8BB4}"/>
              </a:ext>
            </a:extLst>
          </p:cNvPr>
          <p:cNvSpPr/>
          <p:nvPr/>
        </p:nvSpPr>
        <p:spPr>
          <a:xfrm>
            <a:off x="6515936" y="2153291"/>
            <a:ext cx="815525" cy="815525"/>
          </a:xfrm>
          <a:prstGeom prst="mathEqual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pic>
        <p:nvPicPr>
          <p:cNvPr id="7174" name="Picture 6" descr="OAI/OpenAPI-Specification · GitHub">
            <a:extLst>
              <a:ext uri="{FF2B5EF4-FFF2-40B4-BE49-F238E27FC236}">
                <a16:creationId xmlns:a16="http://schemas.microsoft.com/office/drawing/2014/main" id="{04E6D1B6-AF02-DA61-E680-1E85155273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3749" y="2450560"/>
            <a:ext cx="404614" cy="404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Graphic 30" descr="Paper with solid fill">
            <a:extLst>
              <a:ext uri="{FF2B5EF4-FFF2-40B4-BE49-F238E27FC236}">
                <a16:creationId xmlns:a16="http://schemas.microsoft.com/office/drawing/2014/main" id="{AB62FED0-0372-29BE-A5CE-A1ED728167E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324498" y="2111675"/>
            <a:ext cx="914400" cy="914400"/>
          </a:xfrm>
          <a:prstGeom prst="rect">
            <a:avLst/>
          </a:prstGeom>
        </p:spPr>
      </p:pic>
      <p:pic>
        <p:nvPicPr>
          <p:cNvPr id="7176" name="Picture 8" descr="Swagger (software) - Wikipedia">
            <a:extLst>
              <a:ext uri="{FF2B5EF4-FFF2-40B4-BE49-F238E27FC236}">
                <a16:creationId xmlns:a16="http://schemas.microsoft.com/office/drawing/2014/main" id="{9C90F52D-4428-2964-35C4-8782DA120B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3825" y="2103852"/>
            <a:ext cx="914401" cy="914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604F35CC-F278-99F8-622D-0FCB18950E48}"/>
              </a:ext>
            </a:extLst>
          </p:cNvPr>
          <p:cNvSpPr txBox="1">
            <a:spLocks/>
          </p:cNvSpPr>
          <p:nvPr/>
        </p:nvSpPr>
        <p:spPr>
          <a:xfrm>
            <a:off x="4360504" y="3002249"/>
            <a:ext cx="2241041" cy="39809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4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457175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20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914349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799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1371524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828698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285872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7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2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6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2500"/>
              <a:t>Swagger</a:t>
            </a: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99BE33C5-6CE1-F34F-C942-2E6D80A71361}"/>
              </a:ext>
            </a:extLst>
          </p:cNvPr>
          <p:cNvSpPr txBox="1">
            <a:spLocks/>
          </p:cNvSpPr>
          <p:nvPr/>
        </p:nvSpPr>
        <p:spPr>
          <a:xfrm>
            <a:off x="7439545" y="3000420"/>
            <a:ext cx="2684306" cy="39809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4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457175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20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914349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799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1371524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828698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285872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7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2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6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2500"/>
              <a:t>Swagger.json</a:t>
            </a:r>
          </a:p>
        </p:txBody>
      </p:sp>
      <p:pic>
        <p:nvPicPr>
          <p:cNvPr id="7178" name="Picture 10" descr="Simplifying API Requests in React with ...">
            <a:extLst>
              <a:ext uri="{FF2B5EF4-FFF2-40B4-BE49-F238E27FC236}">
                <a16:creationId xmlns:a16="http://schemas.microsoft.com/office/drawing/2014/main" id="{4C5B5C6C-9BB0-7051-B718-9B444F1433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6766" y="4112160"/>
            <a:ext cx="960328" cy="914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C7FE94F3-F16D-9DAF-01EE-D8B553405A98}"/>
              </a:ext>
            </a:extLst>
          </p:cNvPr>
          <p:cNvSpPr txBox="1">
            <a:spLocks/>
          </p:cNvSpPr>
          <p:nvPr/>
        </p:nvSpPr>
        <p:spPr>
          <a:xfrm>
            <a:off x="2106568" y="5014461"/>
            <a:ext cx="2000723" cy="39809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4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457175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20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914349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799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1371524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828698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285872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7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2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6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/>
              <a:t>Rtk-query</a:t>
            </a:r>
          </a:p>
        </p:txBody>
      </p:sp>
      <p:sp>
        <p:nvSpPr>
          <p:cNvPr id="37" name="Plus Sign 36">
            <a:extLst>
              <a:ext uri="{FF2B5EF4-FFF2-40B4-BE49-F238E27FC236}">
                <a16:creationId xmlns:a16="http://schemas.microsoft.com/office/drawing/2014/main" id="{6405A5BD-FF4B-4D25-4860-D5E76EB1661B}"/>
              </a:ext>
            </a:extLst>
          </p:cNvPr>
          <p:cNvSpPr/>
          <p:nvPr/>
        </p:nvSpPr>
        <p:spPr>
          <a:xfrm>
            <a:off x="3926090" y="4202174"/>
            <a:ext cx="801832" cy="801832"/>
          </a:xfrm>
          <a:prstGeom prst="mathPlus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" name="Equals 37">
            <a:extLst>
              <a:ext uri="{FF2B5EF4-FFF2-40B4-BE49-F238E27FC236}">
                <a16:creationId xmlns:a16="http://schemas.microsoft.com/office/drawing/2014/main" id="{74FE25BB-6882-915D-1506-3C1C249DD61C}"/>
              </a:ext>
            </a:extLst>
          </p:cNvPr>
          <p:cNvSpPr/>
          <p:nvPr/>
        </p:nvSpPr>
        <p:spPr>
          <a:xfrm>
            <a:off x="6507923" y="4189741"/>
            <a:ext cx="815525" cy="815525"/>
          </a:xfrm>
          <a:prstGeom prst="mathEqual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pic>
        <p:nvPicPr>
          <p:cNvPr id="39" name="Picture 6" descr="OAI/OpenAPI-Specification · GitHub">
            <a:extLst>
              <a:ext uri="{FF2B5EF4-FFF2-40B4-BE49-F238E27FC236}">
                <a16:creationId xmlns:a16="http://schemas.microsoft.com/office/drawing/2014/main" id="{97BA26C9-99DC-0268-CBD5-B5833F7D08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8039" y="4505558"/>
            <a:ext cx="404614" cy="404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Graphic 39" descr="Paper with solid fill">
            <a:extLst>
              <a:ext uri="{FF2B5EF4-FFF2-40B4-BE49-F238E27FC236}">
                <a16:creationId xmlns:a16="http://schemas.microsoft.com/office/drawing/2014/main" id="{41C7D0A3-A3D9-8CD1-144F-81378E6861D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068788" y="4166673"/>
            <a:ext cx="914400" cy="914400"/>
          </a:xfrm>
          <a:prstGeom prst="rect">
            <a:avLst/>
          </a:prstGeom>
        </p:spPr>
      </p:pic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4AE0B439-7088-9085-E106-335B5DDCEF26}"/>
              </a:ext>
            </a:extLst>
          </p:cNvPr>
          <p:cNvSpPr txBox="1">
            <a:spLocks/>
          </p:cNvSpPr>
          <p:nvPr/>
        </p:nvSpPr>
        <p:spPr>
          <a:xfrm>
            <a:off x="4183835" y="5055418"/>
            <a:ext cx="2684306" cy="39809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4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457175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20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914349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799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1371524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828698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285872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7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2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6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2500"/>
              <a:t>Swagger.json</a:t>
            </a:r>
          </a:p>
        </p:txBody>
      </p:sp>
    </p:spTree>
    <p:extLst>
      <p:ext uri="{BB962C8B-B14F-4D97-AF65-F5344CB8AC3E}">
        <p14:creationId xmlns:p14="http://schemas.microsoft.com/office/powerpoint/2010/main" val="7630029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98F98-950E-FD15-8A08-D998C8B0A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Api-Generierung mit</a:t>
            </a:r>
          </a:p>
        </p:txBody>
      </p:sp>
      <p:pic>
        <p:nvPicPr>
          <p:cNvPr id="4098" name="Picture 2" descr="GitHub - rtk-incubator/rtk-query-codegen">
            <a:extLst>
              <a:ext uri="{FF2B5EF4-FFF2-40B4-BE49-F238E27FC236}">
                <a16:creationId xmlns:a16="http://schemas.microsoft.com/office/drawing/2014/main" id="{B10D5D3C-4CC3-432C-4609-DE2AED6464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1981" y="648826"/>
            <a:ext cx="2708339" cy="731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15509C3-44B8-8B24-FF4D-BF126DDEE484}"/>
              </a:ext>
            </a:extLst>
          </p:cNvPr>
          <p:cNvSpPr txBox="1"/>
          <p:nvPr/>
        </p:nvSpPr>
        <p:spPr>
          <a:xfrm>
            <a:off x="487219" y="1963519"/>
            <a:ext cx="4962812" cy="203132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export const </a:t>
            </a:r>
            <a:r>
              <a:rPr lang="en-US" b="1" i="1">
                <a:solidFill>
                  <a:srgbClr val="9876AA"/>
                </a:solidFill>
                <a:effectLst/>
                <a:latin typeface="JetBrains Mono"/>
              </a:rPr>
              <a:t>emptyApi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= </a:t>
            </a:r>
            <a:r>
              <a:rPr lang="en-US" b="1" i="1">
                <a:solidFill>
                  <a:srgbClr val="9876AA"/>
                </a:solidFill>
                <a:effectLst/>
                <a:latin typeface="JetBrains Mono"/>
              </a:rPr>
              <a:t>createApi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({</a:t>
            </a:r>
            <a:br>
              <a:rPr lang="en-US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 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reducerPath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lang="en-US">
                <a:solidFill>
                  <a:srgbClr val="6A8759"/>
                </a:solidFill>
                <a:effectLst/>
                <a:latin typeface="JetBrains Mono"/>
              </a:rPr>
              <a:t>‘pokemonApi’</a:t>
            </a:r>
            <a:r>
              <a:rPr lang="en-US">
                <a:solidFill>
                  <a:srgbClr val="A9B7C6"/>
                </a:solidFill>
                <a:latin typeface="JetBrains Mono"/>
              </a:rPr>
              <a:t>,</a:t>
            </a:r>
            <a:br>
              <a:rPr lang="en-US">
                <a:solidFill>
                  <a:srgbClr val="CC7832"/>
                </a:solidFill>
                <a:effectLst/>
                <a:latin typeface="JetBrains Mono"/>
              </a:rPr>
            </a:b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 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baseQuery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fetchBaseQuery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({</a:t>
            </a:r>
            <a:r>
              <a:rPr lang="en-US">
                <a:solidFill>
                  <a:srgbClr val="A9B7C6"/>
                </a:solidFill>
                <a:latin typeface="JetBrains Mono"/>
              </a:rPr>
              <a:t> </a:t>
            </a:r>
          </a:p>
          <a:p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baseUrl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lang="en-US">
                <a:solidFill>
                  <a:srgbClr val="6A8759"/>
                </a:solidFill>
                <a:effectLst/>
                <a:latin typeface="JetBrains Mono"/>
              </a:rPr>
              <a:t>'http://localhost:3000/’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;</a:t>
            </a:r>
          </a:p>
          <a:p>
            <a:r>
              <a:rPr lang="en-US">
                <a:solidFill>
                  <a:srgbClr val="CC7832"/>
                </a:solidFill>
                <a:latin typeface="JetBrains Mono"/>
              </a:rPr>
              <a:t> 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})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lang="en-US">
                <a:solidFill>
                  <a:srgbClr val="CC7832"/>
                </a:solidFill>
                <a:effectLst/>
                <a:latin typeface="JetBrains Mono"/>
              </a:rPr>
            </a:b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  </a:t>
            </a: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endpoints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() =&gt; ({})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lang="en-US">
                <a:solidFill>
                  <a:srgbClr val="CC7832"/>
                </a:solidFill>
                <a:effectLst/>
                <a:latin typeface="JetBrains Mono"/>
              </a:rPr>
            </a:b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})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lang="en-US">
              <a:solidFill>
                <a:srgbClr val="A9B7C6"/>
              </a:solidFill>
              <a:effectLst/>
              <a:latin typeface="JetBrains Mono"/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259D7107-9D9F-0BB5-0F6F-AEB9157C7F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7220" y="1544708"/>
            <a:ext cx="4962812" cy="418811"/>
          </a:xfrm>
        </p:spPr>
        <p:txBody>
          <a:bodyPr>
            <a:normAutofit/>
          </a:bodyPr>
          <a:lstStyle/>
          <a:p>
            <a:pPr algn="ctr"/>
            <a:r>
              <a:rPr lang="de-DE" sz="2200" b="1"/>
              <a:t>Config (Boilerplate)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9169C265-7AA7-2475-496D-9AD9FC065860}"/>
              </a:ext>
            </a:extLst>
          </p:cNvPr>
          <p:cNvSpPr txBox="1">
            <a:spLocks/>
          </p:cNvSpPr>
          <p:nvPr/>
        </p:nvSpPr>
        <p:spPr>
          <a:xfrm>
            <a:off x="3186545" y="3731491"/>
            <a:ext cx="2263486" cy="26335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sz="1400" b="1">
                <a:solidFill>
                  <a:schemeClr val="bg1">
                    <a:lumMod val="65000"/>
                  </a:schemeClr>
                </a:solidFill>
              </a:rPr>
              <a:t>emptyPokemonApi.ts</a:t>
            </a:r>
          </a:p>
        </p:txBody>
      </p:sp>
    </p:spTree>
    <p:extLst>
      <p:ext uri="{BB962C8B-B14F-4D97-AF65-F5344CB8AC3E}">
        <p14:creationId xmlns:p14="http://schemas.microsoft.com/office/powerpoint/2010/main" val="41682699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98F98-950E-FD15-8A08-D998C8B0A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Api-Generierung mit</a:t>
            </a:r>
          </a:p>
        </p:txBody>
      </p:sp>
      <p:pic>
        <p:nvPicPr>
          <p:cNvPr id="4098" name="Picture 2" descr="GitHub - rtk-incubator/rtk-query-codegen">
            <a:extLst>
              <a:ext uri="{FF2B5EF4-FFF2-40B4-BE49-F238E27FC236}">
                <a16:creationId xmlns:a16="http://schemas.microsoft.com/office/drawing/2014/main" id="{B10D5D3C-4CC3-432C-4609-DE2AED6464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1981" y="648826"/>
            <a:ext cx="2708339" cy="731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15509C3-44B8-8B24-FF4D-BF126DDEE484}"/>
              </a:ext>
            </a:extLst>
          </p:cNvPr>
          <p:cNvSpPr txBox="1"/>
          <p:nvPr/>
        </p:nvSpPr>
        <p:spPr>
          <a:xfrm>
            <a:off x="487219" y="1963519"/>
            <a:ext cx="4962812" cy="203132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export const </a:t>
            </a:r>
            <a:r>
              <a:rPr lang="en-US" b="1" i="1">
                <a:solidFill>
                  <a:srgbClr val="9876AA"/>
                </a:solidFill>
                <a:effectLst/>
                <a:latin typeface="JetBrains Mono"/>
              </a:rPr>
              <a:t>emptyApi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= </a:t>
            </a:r>
            <a:r>
              <a:rPr lang="en-US" b="1" i="1">
                <a:solidFill>
                  <a:srgbClr val="9876AA"/>
                </a:solidFill>
                <a:effectLst/>
                <a:latin typeface="JetBrains Mono"/>
              </a:rPr>
              <a:t>createApi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({</a:t>
            </a:r>
            <a:br>
              <a:rPr lang="en-US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 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reducerPath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lang="en-US">
                <a:solidFill>
                  <a:srgbClr val="6A8759"/>
                </a:solidFill>
                <a:effectLst/>
                <a:latin typeface="JetBrains Mono"/>
              </a:rPr>
              <a:t>‘pokemonApi’</a:t>
            </a:r>
            <a:r>
              <a:rPr lang="en-US">
                <a:solidFill>
                  <a:srgbClr val="A9B7C6"/>
                </a:solidFill>
                <a:latin typeface="JetBrains Mono"/>
              </a:rPr>
              <a:t>,</a:t>
            </a:r>
            <a:br>
              <a:rPr lang="en-US">
                <a:solidFill>
                  <a:srgbClr val="CC7832"/>
                </a:solidFill>
                <a:effectLst/>
                <a:latin typeface="JetBrains Mono"/>
              </a:rPr>
            </a:b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 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baseQuery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fetchBaseQuery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({</a:t>
            </a:r>
            <a:r>
              <a:rPr lang="en-US">
                <a:solidFill>
                  <a:srgbClr val="A9B7C6"/>
                </a:solidFill>
                <a:latin typeface="JetBrains Mono"/>
              </a:rPr>
              <a:t> </a:t>
            </a:r>
          </a:p>
          <a:p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baseUrl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lang="en-US">
                <a:solidFill>
                  <a:srgbClr val="6A8759"/>
                </a:solidFill>
                <a:effectLst/>
                <a:latin typeface="JetBrains Mono"/>
              </a:rPr>
              <a:t>'http://localhost:3000/’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;</a:t>
            </a:r>
          </a:p>
          <a:p>
            <a:r>
              <a:rPr lang="en-US">
                <a:solidFill>
                  <a:srgbClr val="CC7832"/>
                </a:solidFill>
                <a:latin typeface="JetBrains Mono"/>
              </a:rPr>
              <a:t> 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})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lang="en-US">
                <a:solidFill>
                  <a:srgbClr val="CC7832"/>
                </a:solidFill>
                <a:effectLst/>
                <a:latin typeface="JetBrains Mono"/>
              </a:rPr>
            </a:b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  </a:t>
            </a: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endpoints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() =&gt; ({})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lang="en-US">
                <a:solidFill>
                  <a:srgbClr val="CC7832"/>
                </a:solidFill>
                <a:effectLst/>
                <a:latin typeface="JetBrains Mono"/>
              </a:rPr>
            </a:b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})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lang="en-US">
              <a:solidFill>
                <a:srgbClr val="A9B7C6"/>
              </a:solidFill>
              <a:effectLst/>
              <a:latin typeface="JetBrains Mono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48D6C9F-0C3C-CB98-6B27-3030BBBB72E3}"/>
              </a:ext>
            </a:extLst>
          </p:cNvPr>
          <p:cNvSpPr txBox="1"/>
          <p:nvPr/>
        </p:nvSpPr>
        <p:spPr>
          <a:xfrm>
            <a:off x="487219" y="4461550"/>
            <a:ext cx="4962812" cy="203132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const </a:t>
            </a:r>
            <a:r>
              <a:rPr lang="en-US" b="1" i="1">
                <a:solidFill>
                  <a:srgbClr val="9876AA"/>
                </a:solidFill>
                <a:effectLst/>
                <a:latin typeface="JetBrains Mono"/>
              </a:rPr>
              <a:t>config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ConfigFile = {</a:t>
            </a:r>
            <a:br>
              <a:rPr lang="en-US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 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schemaFile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lang="en-US">
                <a:solidFill>
                  <a:srgbClr val="6A8759"/>
                </a:solidFill>
                <a:effectLst/>
                <a:latin typeface="JetBrains Mono"/>
              </a:rPr>
              <a:t>'http://localhost:3000/swagger.json’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lang="en-US">
                <a:solidFill>
                  <a:srgbClr val="808080"/>
                </a:solidFill>
                <a:effectLst/>
                <a:latin typeface="JetBrains Mono"/>
              </a:rPr>
            </a:br>
            <a:r>
              <a:rPr lang="en-US">
                <a:solidFill>
                  <a:srgbClr val="808080"/>
                </a:solidFill>
                <a:effectLst/>
                <a:latin typeface="JetBrains Mono"/>
              </a:rPr>
              <a:t> 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apiFile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lang="en-US">
                <a:solidFill>
                  <a:srgbClr val="6A8759"/>
                </a:solidFill>
                <a:effectLst/>
                <a:latin typeface="JetBrains Mono"/>
              </a:rPr>
              <a:t>'./emptyApi.ts'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lang="en-US">
                <a:solidFill>
                  <a:srgbClr val="CC7832"/>
                </a:solidFill>
                <a:effectLst/>
                <a:latin typeface="JetBrains Mono"/>
              </a:rPr>
            </a:b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 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apiImport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lang="en-US">
                <a:solidFill>
                  <a:srgbClr val="6A8759"/>
                </a:solidFill>
                <a:effectLst/>
                <a:latin typeface="JetBrains Mono"/>
              </a:rPr>
              <a:t>'emptyApi'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lang="en-US">
                <a:solidFill>
                  <a:srgbClr val="808080"/>
                </a:solidFill>
                <a:effectLst/>
                <a:latin typeface="JetBrains Mono"/>
              </a:rPr>
            </a:br>
            <a:r>
              <a:rPr lang="en-US">
                <a:solidFill>
                  <a:srgbClr val="808080"/>
                </a:solidFill>
                <a:effectLst/>
                <a:latin typeface="JetBrains Mono"/>
              </a:rPr>
              <a:t> 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outputFile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lang="en-US">
                <a:solidFill>
                  <a:srgbClr val="6A8759"/>
                </a:solidFill>
                <a:effectLst/>
                <a:latin typeface="JetBrains Mono"/>
              </a:rPr>
              <a:t>'./rawApi.ts'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lang="en-US">
                <a:solidFill>
                  <a:srgbClr val="CC7832"/>
                </a:solidFill>
                <a:effectLst/>
                <a:latin typeface="JetBrains Mono"/>
              </a:rPr>
            </a:b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 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exportName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lang="en-US">
                <a:solidFill>
                  <a:srgbClr val="6A8759"/>
                </a:solidFill>
                <a:effectLst/>
                <a:latin typeface="JetBrains Mono"/>
              </a:rPr>
              <a:t>'rawApi'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lang="en-US">
                <a:solidFill>
                  <a:srgbClr val="CC7832"/>
                </a:solidFill>
                <a:effectLst/>
                <a:latin typeface="JetBrains Mono"/>
              </a:rPr>
            </a:b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}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lang="en-US">
              <a:solidFill>
                <a:srgbClr val="A9B7C6"/>
              </a:solidFill>
              <a:effectLst/>
              <a:latin typeface="JetBrains Mono"/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259D7107-9D9F-0BB5-0F6F-AEB9157C7F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7220" y="1544708"/>
            <a:ext cx="4962812" cy="418811"/>
          </a:xfrm>
        </p:spPr>
        <p:txBody>
          <a:bodyPr>
            <a:normAutofit/>
          </a:bodyPr>
          <a:lstStyle/>
          <a:p>
            <a:pPr algn="ctr"/>
            <a:r>
              <a:rPr lang="de-DE" sz="2200" b="1"/>
              <a:t>Config (Boilerplate)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9169C265-7AA7-2475-496D-9AD9FC065860}"/>
              </a:ext>
            </a:extLst>
          </p:cNvPr>
          <p:cNvSpPr txBox="1">
            <a:spLocks/>
          </p:cNvSpPr>
          <p:nvPr/>
        </p:nvSpPr>
        <p:spPr>
          <a:xfrm>
            <a:off x="3186545" y="3731491"/>
            <a:ext cx="2263486" cy="26335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sz="1400" b="1">
                <a:solidFill>
                  <a:schemeClr val="bg1">
                    <a:lumMod val="65000"/>
                  </a:schemeClr>
                </a:solidFill>
              </a:rPr>
              <a:t>emptyPokemonApi.ts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04E80CED-13FA-5BBE-89AC-C5B0C42A0DA7}"/>
              </a:ext>
            </a:extLst>
          </p:cNvPr>
          <p:cNvSpPr txBox="1">
            <a:spLocks/>
          </p:cNvSpPr>
          <p:nvPr/>
        </p:nvSpPr>
        <p:spPr>
          <a:xfrm>
            <a:off x="4100945" y="6229522"/>
            <a:ext cx="1349086" cy="26335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sz="1400" b="1">
                <a:solidFill>
                  <a:schemeClr val="bg1">
                    <a:lumMod val="65000"/>
                  </a:schemeClr>
                </a:solidFill>
              </a:rPr>
              <a:t>config.ts</a:t>
            </a:r>
          </a:p>
        </p:txBody>
      </p:sp>
    </p:spTree>
    <p:extLst>
      <p:ext uri="{BB962C8B-B14F-4D97-AF65-F5344CB8AC3E}">
        <p14:creationId xmlns:p14="http://schemas.microsoft.com/office/powerpoint/2010/main" val="4055619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98F98-950E-FD15-8A08-D998C8B0A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Api-Generierung mit</a:t>
            </a:r>
          </a:p>
        </p:txBody>
      </p:sp>
      <p:pic>
        <p:nvPicPr>
          <p:cNvPr id="4098" name="Picture 2" descr="GitHub - rtk-incubator/rtk-query-codegen">
            <a:extLst>
              <a:ext uri="{FF2B5EF4-FFF2-40B4-BE49-F238E27FC236}">
                <a16:creationId xmlns:a16="http://schemas.microsoft.com/office/drawing/2014/main" id="{B10D5D3C-4CC3-432C-4609-DE2AED6464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1981" y="648826"/>
            <a:ext cx="2708339" cy="731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15509C3-44B8-8B24-FF4D-BF126DDEE484}"/>
              </a:ext>
            </a:extLst>
          </p:cNvPr>
          <p:cNvSpPr txBox="1"/>
          <p:nvPr/>
        </p:nvSpPr>
        <p:spPr>
          <a:xfrm>
            <a:off x="487219" y="1963519"/>
            <a:ext cx="4962812" cy="203132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export const </a:t>
            </a:r>
            <a:r>
              <a:rPr lang="en-US" b="1" i="1">
                <a:solidFill>
                  <a:srgbClr val="9876AA"/>
                </a:solidFill>
                <a:effectLst/>
                <a:latin typeface="JetBrains Mono"/>
              </a:rPr>
              <a:t>emptyApi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= </a:t>
            </a:r>
            <a:r>
              <a:rPr lang="en-US" b="1" i="1">
                <a:solidFill>
                  <a:srgbClr val="9876AA"/>
                </a:solidFill>
                <a:effectLst/>
                <a:latin typeface="JetBrains Mono"/>
              </a:rPr>
              <a:t>createApi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({</a:t>
            </a:r>
            <a:br>
              <a:rPr lang="en-US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 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reducerPath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lang="en-US">
                <a:solidFill>
                  <a:srgbClr val="6A8759"/>
                </a:solidFill>
                <a:effectLst/>
                <a:latin typeface="JetBrains Mono"/>
              </a:rPr>
              <a:t>‘pokemonApi’</a:t>
            </a:r>
            <a:r>
              <a:rPr lang="en-US">
                <a:solidFill>
                  <a:srgbClr val="A9B7C6"/>
                </a:solidFill>
                <a:latin typeface="JetBrains Mono"/>
              </a:rPr>
              <a:t>,</a:t>
            </a:r>
            <a:br>
              <a:rPr lang="en-US">
                <a:solidFill>
                  <a:srgbClr val="CC7832"/>
                </a:solidFill>
                <a:effectLst/>
                <a:latin typeface="JetBrains Mono"/>
              </a:rPr>
            </a:b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 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baseQuery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fetchBaseQuery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({</a:t>
            </a:r>
            <a:r>
              <a:rPr lang="en-US">
                <a:solidFill>
                  <a:srgbClr val="A9B7C6"/>
                </a:solidFill>
                <a:latin typeface="JetBrains Mono"/>
              </a:rPr>
              <a:t> </a:t>
            </a:r>
          </a:p>
          <a:p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baseUrl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lang="en-US">
                <a:solidFill>
                  <a:srgbClr val="6A8759"/>
                </a:solidFill>
                <a:effectLst/>
                <a:latin typeface="JetBrains Mono"/>
              </a:rPr>
              <a:t>'http://localhost:3000/’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;</a:t>
            </a:r>
          </a:p>
          <a:p>
            <a:r>
              <a:rPr lang="en-US">
                <a:solidFill>
                  <a:srgbClr val="CC7832"/>
                </a:solidFill>
                <a:latin typeface="JetBrains Mono"/>
              </a:rPr>
              <a:t> 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})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lang="en-US">
                <a:solidFill>
                  <a:srgbClr val="CC7832"/>
                </a:solidFill>
                <a:effectLst/>
                <a:latin typeface="JetBrains Mono"/>
              </a:rPr>
            </a:b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  </a:t>
            </a: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endpoints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() =&gt; ({})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lang="en-US">
                <a:solidFill>
                  <a:srgbClr val="CC7832"/>
                </a:solidFill>
                <a:effectLst/>
                <a:latin typeface="JetBrains Mono"/>
              </a:rPr>
            </a:b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})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lang="en-US">
              <a:solidFill>
                <a:srgbClr val="A9B7C6"/>
              </a:solidFill>
              <a:effectLst/>
              <a:latin typeface="JetBrains Mono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48D6C9F-0C3C-CB98-6B27-3030BBBB72E3}"/>
              </a:ext>
            </a:extLst>
          </p:cNvPr>
          <p:cNvSpPr txBox="1"/>
          <p:nvPr/>
        </p:nvSpPr>
        <p:spPr>
          <a:xfrm>
            <a:off x="487219" y="4461550"/>
            <a:ext cx="4962812" cy="203132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const </a:t>
            </a:r>
            <a:r>
              <a:rPr lang="en-US" b="1" i="1">
                <a:solidFill>
                  <a:srgbClr val="9876AA"/>
                </a:solidFill>
                <a:effectLst/>
                <a:latin typeface="JetBrains Mono"/>
              </a:rPr>
              <a:t>config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ConfigFile = {</a:t>
            </a:r>
            <a:br>
              <a:rPr lang="en-US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 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schemaFile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lang="en-US">
                <a:solidFill>
                  <a:srgbClr val="6A8759"/>
                </a:solidFill>
                <a:effectLst/>
                <a:latin typeface="JetBrains Mono"/>
              </a:rPr>
              <a:t>'http://localhost:3000/swagger.json’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lang="en-US">
                <a:solidFill>
                  <a:srgbClr val="808080"/>
                </a:solidFill>
                <a:effectLst/>
                <a:latin typeface="JetBrains Mono"/>
              </a:rPr>
            </a:br>
            <a:r>
              <a:rPr lang="en-US">
                <a:solidFill>
                  <a:srgbClr val="808080"/>
                </a:solidFill>
                <a:effectLst/>
                <a:latin typeface="JetBrains Mono"/>
              </a:rPr>
              <a:t> 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apiFile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lang="en-US">
                <a:solidFill>
                  <a:srgbClr val="6A8759"/>
                </a:solidFill>
                <a:effectLst/>
                <a:latin typeface="JetBrains Mono"/>
              </a:rPr>
              <a:t>'./emptyApi.ts'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lang="en-US">
                <a:solidFill>
                  <a:srgbClr val="CC7832"/>
                </a:solidFill>
                <a:effectLst/>
                <a:latin typeface="JetBrains Mono"/>
              </a:rPr>
            </a:b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 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apiImport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lang="en-US">
                <a:solidFill>
                  <a:srgbClr val="6A8759"/>
                </a:solidFill>
                <a:effectLst/>
                <a:latin typeface="JetBrains Mono"/>
              </a:rPr>
              <a:t>'emptyApi'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lang="en-US">
                <a:solidFill>
                  <a:srgbClr val="808080"/>
                </a:solidFill>
                <a:effectLst/>
                <a:latin typeface="JetBrains Mono"/>
              </a:rPr>
            </a:br>
            <a:r>
              <a:rPr lang="en-US">
                <a:solidFill>
                  <a:srgbClr val="808080"/>
                </a:solidFill>
                <a:effectLst/>
                <a:latin typeface="JetBrains Mono"/>
              </a:rPr>
              <a:t> 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outputFile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lang="en-US">
                <a:solidFill>
                  <a:srgbClr val="6A8759"/>
                </a:solidFill>
                <a:effectLst/>
                <a:latin typeface="JetBrains Mono"/>
              </a:rPr>
              <a:t>'./rawApi.ts'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lang="en-US">
                <a:solidFill>
                  <a:srgbClr val="CC7832"/>
                </a:solidFill>
                <a:effectLst/>
                <a:latin typeface="JetBrains Mono"/>
              </a:rPr>
            </a:b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 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exportName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lang="en-US">
                <a:solidFill>
                  <a:srgbClr val="6A8759"/>
                </a:solidFill>
                <a:effectLst/>
                <a:latin typeface="JetBrains Mono"/>
              </a:rPr>
              <a:t>'rawApi'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lang="en-US">
                <a:solidFill>
                  <a:srgbClr val="CC7832"/>
                </a:solidFill>
                <a:effectLst/>
                <a:latin typeface="JetBrains Mono"/>
              </a:rPr>
            </a:b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}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lang="en-US">
              <a:solidFill>
                <a:srgbClr val="A9B7C6"/>
              </a:solidFill>
              <a:effectLst/>
              <a:latin typeface="JetBrains Mono"/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259D7107-9D9F-0BB5-0F6F-AEB9157C7F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7220" y="1544708"/>
            <a:ext cx="4962812" cy="418811"/>
          </a:xfrm>
        </p:spPr>
        <p:txBody>
          <a:bodyPr>
            <a:normAutofit/>
          </a:bodyPr>
          <a:lstStyle/>
          <a:p>
            <a:pPr algn="ctr"/>
            <a:r>
              <a:rPr lang="de-DE" sz="2200" b="1"/>
              <a:t>Config (Boilerplate)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2A3CD60D-2205-1451-EE38-AF8E6BE1E628}"/>
              </a:ext>
            </a:extLst>
          </p:cNvPr>
          <p:cNvSpPr txBox="1">
            <a:spLocks/>
          </p:cNvSpPr>
          <p:nvPr/>
        </p:nvSpPr>
        <p:spPr>
          <a:xfrm>
            <a:off x="6345011" y="1529691"/>
            <a:ext cx="5411391" cy="4188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2200" b="1"/>
              <a:t>Console Command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FB4D90D-E4D0-9F19-C424-4EDADC80847B}"/>
              </a:ext>
            </a:extLst>
          </p:cNvPr>
          <p:cNvSpPr txBox="1"/>
          <p:nvPr/>
        </p:nvSpPr>
        <p:spPr>
          <a:xfrm>
            <a:off x="6239988" y="1948524"/>
            <a:ext cx="5516415" cy="6463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"codegen"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: </a:t>
            </a:r>
            <a:r>
              <a:rPr lang="en-US">
                <a:solidFill>
                  <a:srgbClr val="6A8759"/>
                </a:solidFill>
                <a:effectLst/>
                <a:latin typeface="JetBrains Mono"/>
              </a:rPr>
              <a:t>"npx @rtk-query/codegen-openapi ./config.ts</a:t>
            </a:r>
          </a:p>
          <a:p>
            <a:endParaRPr lang="en-US">
              <a:solidFill>
                <a:srgbClr val="A9B7C6"/>
              </a:solidFill>
              <a:effectLst/>
              <a:latin typeface="JetBrains Mono"/>
            </a:endParaRP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9169C265-7AA7-2475-496D-9AD9FC065860}"/>
              </a:ext>
            </a:extLst>
          </p:cNvPr>
          <p:cNvSpPr txBox="1">
            <a:spLocks/>
          </p:cNvSpPr>
          <p:nvPr/>
        </p:nvSpPr>
        <p:spPr>
          <a:xfrm>
            <a:off x="3186545" y="3731491"/>
            <a:ext cx="2263486" cy="26335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sz="1400" b="1">
                <a:solidFill>
                  <a:schemeClr val="bg1">
                    <a:lumMod val="65000"/>
                  </a:schemeClr>
                </a:solidFill>
              </a:rPr>
              <a:t>emptyPokemonApi.ts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04E80CED-13FA-5BBE-89AC-C5B0C42A0DA7}"/>
              </a:ext>
            </a:extLst>
          </p:cNvPr>
          <p:cNvSpPr txBox="1">
            <a:spLocks/>
          </p:cNvSpPr>
          <p:nvPr/>
        </p:nvSpPr>
        <p:spPr>
          <a:xfrm>
            <a:off x="4100945" y="6229522"/>
            <a:ext cx="1349086" cy="26335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sz="1400" b="1">
                <a:solidFill>
                  <a:schemeClr val="bg1">
                    <a:lumMod val="65000"/>
                  </a:schemeClr>
                </a:solidFill>
              </a:rPr>
              <a:t>config.ts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09F7D752-C5E0-BDE7-5489-3A150EB86500}"/>
              </a:ext>
            </a:extLst>
          </p:cNvPr>
          <p:cNvSpPr txBox="1">
            <a:spLocks/>
          </p:cNvSpPr>
          <p:nvPr/>
        </p:nvSpPr>
        <p:spPr>
          <a:xfrm>
            <a:off x="10407317" y="2321221"/>
            <a:ext cx="1349086" cy="263353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sz="1400" b="1">
                <a:solidFill>
                  <a:schemeClr val="bg1">
                    <a:lumMod val="65000"/>
                  </a:schemeClr>
                </a:solidFill>
              </a:rPr>
              <a:t>package.json</a:t>
            </a:r>
          </a:p>
        </p:txBody>
      </p:sp>
      <p:pic>
        <p:nvPicPr>
          <p:cNvPr id="35" name="Graphic 34" descr="Cmd Terminal with solid fill">
            <a:extLst>
              <a:ext uri="{FF2B5EF4-FFF2-40B4-BE49-F238E27FC236}">
                <a16:creationId xmlns:a16="http://schemas.microsoft.com/office/drawing/2014/main" id="{DB8F86F8-AC2A-116F-C6CF-B678D07DA8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93808" y="2627476"/>
            <a:ext cx="586338" cy="586338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BA79CF2C-3472-F0BE-ECEC-7C97638A1D5C}"/>
              </a:ext>
            </a:extLst>
          </p:cNvPr>
          <p:cNvSpPr txBox="1"/>
          <p:nvPr/>
        </p:nvSpPr>
        <p:spPr>
          <a:xfrm>
            <a:off x="6780146" y="2743736"/>
            <a:ext cx="3518399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de-DE">
                <a:solidFill>
                  <a:srgbClr val="FFC66D"/>
                </a:solidFill>
                <a:latin typeface="JetBrains Mono"/>
              </a:rPr>
              <a:t> </a:t>
            </a:r>
            <a:r>
              <a:rPr lang="en-US">
                <a:solidFill>
                  <a:srgbClr val="A9B7C6"/>
                </a:solidFill>
                <a:latin typeface="JetBrains Mono"/>
              </a:rPr>
              <a:t>\frontend&gt; </a:t>
            </a:r>
            <a:r>
              <a:rPr lang="de-DE">
                <a:solidFill>
                  <a:srgbClr val="FFC66D"/>
                </a:solidFill>
                <a:latin typeface="JetBrains Mono"/>
              </a:rPr>
              <a:t>yarn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codegen</a:t>
            </a:r>
            <a:endParaRPr lang="de-DE">
              <a:solidFill>
                <a:srgbClr val="FFC66D"/>
              </a:solidFill>
              <a:latin typeface="JetBrains Mono"/>
            </a:endParaRPr>
          </a:p>
        </p:txBody>
      </p:sp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99366985-7FC1-C186-26C4-39B230B2057B}"/>
              </a:ext>
            </a:extLst>
          </p:cNvPr>
          <p:cNvSpPr txBox="1">
            <a:spLocks/>
          </p:cNvSpPr>
          <p:nvPr/>
        </p:nvSpPr>
        <p:spPr>
          <a:xfrm>
            <a:off x="8998194" y="2900088"/>
            <a:ext cx="1349086" cy="26335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sz="1400" b="1">
                <a:solidFill>
                  <a:schemeClr val="bg1">
                    <a:lumMod val="65000"/>
                  </a:schemeClr>
                </a:solidFill>
              </a:rPr>
              <a:t>terminal</a:t>
            </a:r>
          </a:p>
        </p:txBody>
      </p:sp>
    </p:spTree>
    <p:extLst>
      <p:ext uri="{BB962C8B-B14F-4D97-AF65-F5344CB8AC3E}">
        <p14:creationId xmlns:p14="http://schemas.microsoft.com/office/powerpoint/2010/main" val="26544992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98F98-950E-FD15-8A08-D998C8B0A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Api-Generierung mit</a:t>
            </a:r>
          </a:p>
        </p:txBody>
      </p:sp>
      <p:pic>
        <p:nvPicPr>
          <p:cNvPr id="4098" name="Picture 2" descr="GitHub - rtk-incubator/rtk-query-codegen">
            <a:extLst>
              <a:ext uri="{FF2B5EF4-FFF2-40B4-BE49-F238E27FC236}">
                <a16:creationId xmlns:a16="http://schemas.microsoft.com/office/drawing/2014/main" id="{B10D5D3C-4CC3-432C-4609-DE2AED6464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1981" y="648826"/>
            <a:ext cx="2708339" cy="731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15509C3-44B8-8B24-FF4D-BF126DDEE484}"/>
              </a:ext>
            </a:extLst>
          </p:cNvPr>
          <p:cNvSpPr txBox="1"/>
          <p:nvPr/>
        </p:nvSpPr>
        <p:spPr>
          <a:xfrm>
            <a:off x="487219" y="1963519"/>
            <a:ext cx="4962812" cy="203132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C7832"/>
                </a:solidFill>
                <a:effectLst/>
                <a:latin typeface="JetBrains Mono"/>
              </a:rPr>
              <a:t>export const </a:t>
            </a:r>
            <a:r>
              <a:rPr lang="en-US" b="1" i="1" dirty="0" err="1">
                <a:solidFill>
                  <a:srgbClr val="9876AA"/>
                </a:solidFill>
                <a:effectLst/>
                <a:latin typeface="JetBrains Mono"/>
              </a:rPr>
              <a:t>emptyApi</a:t>
            </a:r>
            <a:r>
              <a:rPr lang="en-US" b="1" i="1" dirty="0">
                <a:solidFill>
                  <a:srgbClr val="9876AA"/>
                </a:solidFill>
                <a:effectLst/>
                <a:latin typeface="JetBrains Mono"/>
              </a:rPr>
              <a:t> </a:t>
            </a:r>
            <a:r>
              <a:rPr lang="en-US" dirty="0">
                <a:solidFill>
                  <a:srgbClr val="A9B7C6"/>
                </a:solidFill>
                <a:effectLst/>
                <a:latin typeface="JetBrains Mono"/>
              </a:rPr>
              <a:t>= </a:t>
            </a:r>
            <a:r>
              <a:rPr lang="en-US" b="1" i="1" dirty="0" err="1">
                <a:solidFill>
                  <a:srgbClr val="9876AA"/>
                </a:solidFill>
                <a:effectLst/>
                <a:latin typeface="JetBrains Mono"/>
              </a:rPr>
              <a:t>createApi</a:t>
            </a:r>
            <a:r>
              <a:rPr lang="en-US" dirty="0">
                <a:solidFill>
                  <a:srgbClr val="A9B7C6"/>
                </a:solidFill>
                <a:effectLst/>
                <a:latin typeface="JetBrains Mono"/>
              </a:rPr>
              <a:t>({</a:t>
            </a:r>
            <a:br>
              <a:rPr lang="en-US" dirty="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dirty="0">
                <a:solidFill>
                  <a:srgbClr val="A9B7C6"/>
                </a:solidFill>
                <a:effectLst/>
                <a:latin typeface="JetBrains Mono"/>
              </a:rPr>
              <a:t>  </a:t>
            </a:r>
            <a:r>
              <a:rPr lang="en-US" dirty="0" err="1">
                <a:solidFill>
                  <a:srgbClr val="9876AA"/>
                </a:solidFill>
                <a:effectLst/>
                <a:latin typeface="JetBrains Mono"/>
              </a:rPr>
              <a:t>reducerPath</a:t>
            </a:r>
            <a:r>
              <a:rPr lang="en-US" dirty="0"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lang="en-US" dirty="0">
                <a:solidFill>
                  <a:srgbClr val="6A8759"/>
                </a:solidFill>
                <a:effectLst/>
                <a:latin typeface="JetBrains Mono"/>
              </a:rPr>
              <a:t>‘</a:t>
            </a:r>
            <a:r>
              <a:rPr lang="en-US" dirty="0" err="1">
                <a:solidFill>
                  <a:srgbClr val="6A8759"/>
                </a:solidFill>
                <a:effectLst/>
                <a:latin typeface="JetBrains Mono"/>
              </a:rPr>
              <a:t>pokemonApi</a:t>
            </a:r>
            <a:r>
              <a:rPr lang="en-US" dirty="0">
                <a:solidFill>
                  <a:srgbClr val="6A8759"/>
                </a:solidFill>
                <a:effectLst/>
                <a:latin typeface="JetBrains Mono"/>
              </a:rPr>
              <a:t>’</a:t>
            </a:r>
            <a:r>
              <a:rPr lang="en-US" dirty="0">
                <a:solidFill>
                  <a:srgbClr val="A9B7C6"/>
                </a:solidFill>
                <a:latin typeface="JetBrains Mono"/>
              </a:rPr>
              <a:t>,</a:t>
            </a:r>
            <a:br>
              <a:rPr lang="en-US" dirty="0">
                <a:solidFill>
                  <a:srgbClr val="CC7832"/>
                </a:solidFill>
                <a:effectLst/>
                <a:latin typeface="JetBrains Mono"/>
              </a:rPr>
            </a:br>
            <a:r>
              <a:rPr lang="en-US" dirty="0">
                <a:solidFill>
                  <a:srgbClr val="CC7832"/>
                </a:solidFill>
                <a:effectLst/>
                <a:latin typeface="JetBrains Mono"/>
              </a:rPr>
              <a:t>  </a:t>
            </a:r>
            <a:r>
              <a:rPr lang="en-US" dirty="0" err="1">
                <a:solidFill>
                  <a:srgbClr val="9876AA"/>
                </a:solidFill>
                <a:effectLst/>
                <a:latin typeface="JetBrains Mono"/>
              </a:rPr>
              <a:t>baseQuery</a:t>
            </a:r>
            <a:r>
              <a:rPr lang="en-US" dirty="0"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lang="en-US" dirty="0" err="1">
                <a:solidFill>
                  <a:srgbClr val="FFC66D"/>
                </a:solidFill>
                <a:effectLst/>
                <a:latin typeface="JetBrains Mono"/>
              </a:rPr>
              <a:t>fetchBaseQuery</a:t>
            </a:r>
            <a:r>
              <a:rPr lang="en-US" dirty="0">
                <a:solidFill>
                  <a:srgbClr val="A9B7C6"/>
                </a:solidFill>
                <a:effectLst/>
                <a:latin typeface="JetBrains Mono"/>
              </a:rPr>
              <a:t>({</a:t>
            </a:r>
            <a:r>
              <a:rPr lang="en-US" dirty="0">
                <a:solidFill>
                  <a:srgbClr val="A9B7C6"/>
                </a:solidFill>
                <a:latin typeface="JetBrains Mono"/>
              </a:rPr>
              <a:t> </a:t>
            </a:r>
          </a:p>
          <a:p>
            <a:r>
              <a:rPr lang="en-US" dirty="0"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lang="en-US" dirty="0" err="1">
                <a:solidFill>
                  <a:srgbClr val="9876AA"/>
                </a:solidFill>
                <a:effectLst/>
                <a:latin typeface="JetBrains Mono"/>
              </a:rPr>
              <a:t>baseUrl</a:t>
            </a:r>
            <a:r>
              <a:rPr lang="en-US" dirty="0"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lang="en-US" dirty="0">
                <a:solidFill>
                  <a:srgbClr val="6A8759"/>
                </a:solidFill>
                <a:effectLst/>
                <a:latin typeface="JetBrains Mono"/>
              </a:rPr>
              <a:t>'http://localhost:3000/’</a:t>
            </a:r>
            <a:r>
              <a:rPr lang="en-US" dirty="0">
                <a:solidFill>
                  <a:srgbClr val="CC7832"/>
                </a:solidFill>
                <a:effectLst/>
                <a:latin typeface="JetBrains Mono"/>
              </a:rPr>
              <a:t>;</a:t>
            </a:r>
          </a:p>
          <a:p>
            <a:r>
              <a:rPr lang="en-US" dirty="0">
                <a:solidFill>
                  <a:srgbClr val="CC7832"/>
                </a:solidFill>
                <a:latin typeface="JetBrains Mono"/>
              </a:rPr>
              <a:t>  </a:t>
            </a:r>
            <a:r>
              <a:rPr lang="en-US" dirty="0">
                <a:solidFill>
                  <a:srgbClr val="A9B7C6"/>
                </a:solidFill>
                <a:effectLst/>
                <a:latin typeface="JetBrains Mono"/>
              </a:rPr>
              <a:t>})</a:t>
            </a:r>
            <a:r>
              <a:rPr lang="en-US" dirty="0"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lang="en-US" dirty="0">
                <a:solidFill>
                  <a:srgbClr val="CC7832"/>
                </a:solidFill>
                <a:effectLst/>
                <a:latin typeface="JetBrains Mono"/>
              </a:rPr>
            </a:br>
            <a:r>
              <a:rPr lang="en-US" dirty="0">
                <a:solidFill>
                  <a:srgbClr val="CC7832"/>
                </a:solidFill>
                <a:effectLst/>
                <a:latin typeface="JetBrains Mono"/>
              </a:rPr>
              <a:t>  </a:t>
            </a:r>
            <a:r>
              <a:rPr lang="en-US" dirty="0">
                <a:solidFill>
                  <a:srgbClr val="FFC66D"/>
                </a:solidFill>
                <a:effectLst/>
                <a:latin typeface="JetBrains Mono"/>
              </a:rPr>
              <a:t>endpoints</a:t>
            </a:r>
            <a:r>
              <a:rPr lang="en-US" dirty="0">
                <a:solidFill>
                  <a:srgbClr val="A9B7C6"/>
                </a:solidFill>
                <a:effectLst/>
                <a:latin typeface="JetBrains Mono"/>
              </a:rPr>
              <a:t>: () =&gt; ({})</a:t>
            </a:r>
            <a:r>
              <a:rPr lang="en-US" dirty="0"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lang="en-US" dirty="0">
                <a:solidFill>
                  <a:srgbClr val="CC7832"/>
                </a:solidFill>
                <a:effectLst/>
                <a:latin typeface="JetBrains Mono"/>
              </a:rPr>
            </a:br>
            <a:r>
              <a:rPr lang="en-US" dirty="0">
                <a:solidFill>
                  <a:srgbClr val="A9B7C6"/>
                </a:solidFill>
                <a:effectLst/>
                <a:latin typeface="JetBrains Mono"/>
              </a:rPr>
              <a:t>})</a:t>
            </a:r>
            <a:r>
              <a:rPr lang="en-US" dirty="0"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lang="en-US" dirty="0">
              <a:solidFill>
                <a:srgbClr val="A9B7C6"/>
              </a:solidFill>
              <a:effectLst/>
              <a:latin typeface="JetBrains Mono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48D6C9F-0C3C-CB98-6B27-3030BBBB72E3}"/>
              </a:ext>
            </a:extLst>
          </p:cNvPr>
          <p:cNvSpPr txBox="1"/>
          <p:nvPr/>
        </p:nvSpPr>
        <p:spPr>
          <a:xfrm>
            <a:off x="487219" y="4461550"/>
            <a:ext cx="4962812" cy="203132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const </a:t>
            </a:r>
            <a:r>
              <a:rPr lang="en-US" b="1" i="1">
                <a:solidFill>
                  <a:srgbClr val="9876AA"/>
                </a:solidFill>
                <a:effectLst/>
                <a:latin typeface="JetBrains Mono"/>
              </a:rPr>
              <a:t>config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ConfigFile = {</a:t>
            </a:r>
            <a:br>
              <a:rPr lang="en-US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 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schemaFile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lang="en-US">
                <a:solidFill>
                  <a:srgbClr val="6A8759"/>
                </a:solidFill>
                <a:effectLst/>
                <a:latin typeface="JetBrains Mono"/>
              </a:rPr>
              <a:t>'http://localhost:3000/swagger.json’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lang="en-US">
                <a:solidFill>
                  <a:srgbClr val="808080"/>
                </a:solidFill>
                <a:effectLst/>
                <a:latin typeface="JetBrains Mono"/>
              </a:rPr>
            </a:br>
            <a:r>
              <a:rPr lang="en-US">
                <a:solidFill>
                  <a:srgbClr val="808080"/>
                </a:solidFill>
                <a:effectLst/>
                <a:latin typeface="JetBrains Mono"/>
              </a:rPr>
              <a:t> 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apiFile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lang="en-US">
                <a:solidFill>
                  <a:srgbClr val="6A8759"/>
                </a:solidFill>
                <a:effectLst/>
                <a:latin typeface="JetBrains Mono"/>
              </a:rPr>
              <a:t>'./emptyApi.ts'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lang="en-US">
                <a:solidFill>
                  <a:srgbClr val="CC7832"/>
                </a:solidFill>
                <a:effectLst/>
                <a:latin typeface="JetBrains Mono"/>
              </a:rPr>
            </a:b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 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apiImport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lang="en-US">
                <a:solidFill>
                  <a:srgbClr val="6A8759"/>
                </a:solidFill>
                <a:effectLst/>
                <a:latin typeface="JetBrains Mono"/>
              </a:rPr>
              <a:t>'emptyApi'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lang="en-US">
                <a:solidFill>
                  <a:srgbClr val="808080"/>
                </a:solidFill>
                <a:effectLst/>
                <a:latin typeface="JetBrains Mono"/>
              </a:rPr>
            </a:br>
            <a:r>
              <a:rPr lang="en-US">
                <a:solidFill>
                  <a:srgbClr val="808080"/>
                </a:solidFill>
                <a:effectLst/>
                <a:latin typeface="JetBrains Mono"/>
              </a:rPr>
              <a:t> 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outputFile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lang="en-US">
                <a:solidFill>
                  <a:srgbClr val="6A8759"/>
                </a:solidFill>
                <a:effectLst/>
                <a:latin typeface="JetBrains Mono"/>
              </a:rPr>
              <a:t>'./rawApi.ts'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lang="en-US">
                <a:solidFill>
                  <a:srgbClr val="CC7832"/>
                </a:solidFill>
                <a:effectLst/>
                <a:latin typeface="JetBrains Mono"/>
              </a:rPr>
            </a:b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 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exportName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lang="en-US">
                <a:solidFill>
                  <a:srgbClr val="6A8759"/>
                </a:solidFill>
                <a:effectLst/>
                <a:latin typeface="JetBrains Mono"/>
              </a:rPr>
              <a:t>'rawApi'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lang="en-US">
                <a:solidFill>
                  <a:srgbClr val="CC7832"/>
                </a:solidFill>
                <a:effectLst/>
                <a:latin typeface="JetBrains Mono"/>
              </a:rPr>
            </a:b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}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lang="en-US">
              <a:solidFill>
                <a:srgbClr val="A9B7C6"/>
              </a:solidFill>
              <a:effectLst/>
              <a:latin typeface="JetBrains Mono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F7885D7-AEB5-E8CA-B1B7-FC0ABDCBF70F}"/>
              </a:ext>
            </a:extLst>
          </p:cNvPr>
          <p:cNvSpPr txBox="1"/>
          <p:nvPr/>
        </p:nvSpPr>
        <p:spPr>
          <a:xfrm>
            <a:off x="6239989" y="3898603"/>
            <a:ext cx="5516418" cy="258532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C7832"/>
                </a:solidFill>
                <a:effectLst/>
                <a:latin typeface="JetBrains Mono"/>
              </a:rPr>
              <a:t>const </a:t>
            </a:r>
            <a:r>
              <a:rPr lang="en-US" dirty="0" err="1">
                <a:solidFill>
                  <a:srgbClr val="A9B7C6"/>
                </a:solidFill>
                <a:effectLst/>
                <a:latin typeface="JetBrains Mono"/>
              </a:rPr>
              <a:t>injectedRtkApi</a:t>
            </a:r>
            <a:r>
              <a:rPr lang="en-US" dirty="0"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lang="en-US" b="1" i="1" dirty="0" err="1">
                <a:solidFill>
                  <a:srgbClr val="9876AA"/>
                </a:solidFill>
                <a:effectLst/>
                <a:latin typeface="JetBrains Mono"/>
              </a:rPr>
              <a:t>api</a:t>
            </a:r>
            <a:r>
              <a:rPr lang="en-US" dirty="0" err="1"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lang="en-US" dirty="0" err="1">
                <a:solidFill>
                  <a:srgbClr val="FFC66D"/>
                </a:solidFill>
                <a:effectLst/>
                <a:latin typeface="JetBrains Mono"/>
              </a:rPr>
              <a:t>injectEndpoints</a:t>
            </a:r>
            <a:r>
              <a:rPr lang="en-US" dirty="0">
                <a:solidFill>
                  <a:srgbClr val="A9B7C6"/>
                </a:solidFill>
                <a:effectLst/>
                <a:latin typeface="JetBrains Mono"/>
              </a:rPr>
              <a:t>({</a:t>
            </a:r>
            <a:br>
              <a:rPr lang="en-US" dirty="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dirty="0">
                <a:solidFill>
                  <a:srgbClr val="A9B7C6"/>
                </a:solidFill>
                <a:effectLst/>
                <a:latin typeface="JetBrains Mono"/>
              </a:rPr>
              <a:t>  </a:t>
            </a:r>
            <a:r>
              <a:rPr lang="en-US" dirty="0">
                <a:solidFill>
                  <a:srgbClr val="FFC66D"/>
                </a:solidFill>
                <a:effectLst/>
                <a:latin typeface="JetBrains Mono"/>
              </a:rPr>
              <a:t>endpoints</a:t>
            </a:r>
            <a:r>
              <a:rPr lang="en-US" dirty="0">
                <a:solidFill>
                  <a:srgbClr val="A9B7C6"/>
                </a:solidFill>
                <a:effectLst/>
                <a:latin typeface="JetBrains Mono"/>
              </a:rPr>
              <a:t>: (build) =&gt; ({</a:t>
            </a:r>
            <a:br>
              <a:rPr lang="en-US" dirty="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dirty="0"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lang="en-US" dirty="0" err="1">
                <a:solidFill>
                  <a:srgbClr val="9876AA"/>
                </a:solidFill>
                <a:effectLst/>
                <a:latin typeface="JetBrains Mono"/>
              </a:rPr>
              <a:t>getPokemon</a:t>
            </a:r>
            <a:r>
              <a:rPr lang="en-US" dirty="0"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lang="en-US" dirty="0" err="1">
                <a:solidFill>
                  <a:srgbClr val="A9B7C6"/>
                </a:solidFill>
                <a:effectLst/>
                <a:latin typeface="JetBrains Mono"/>
              </a:rPr>
              <a:t>build.</a:t>
            </a:r>
            <a:r>
              <a:rPr lang="en-US" dirty="0" err="1">
                <a:solidFill>
                  <a:srgbClr val="FFC66D"/>
                </a:solidFill>
                <a:effectLst/>
                <a:latin typeface="JetBrains Mono"/>
              </a:rPr>
              <a:t>query</a:t>
            </a:r>
            <a:r>
              <a:rPr lang="en-US" dirty="0">
                <a:solidFill>
                  <a:srgbClr val="A9B7C6"/>
                </a:solidFill>
                <a:effectLst/>
                <a:latin typeface="JetBrains Mono"/>
              </a:rPr>
              <a:t>&lt;</a:t>
            </a:r>
            <a:r>
              <a:rPr lang="en-US" dirty="0">
                <a:solidFill>
                  <a:srgbClr val="CC7832"/>
                </a:solidFill>
                <a:effectLst/>
                <a:latin typeface="JetBrains Mono"/>
              </a:rPr>
              <a:t>string</a:t>
            </a:r>
            <a:r>
              <a:rPr lang="en-US" dirty="0">
                <a:solidFill>
                  <a:srgbClr val="A9B7C6"/>
                </a:solidFill>
                <a:effectLst/>
                <a:latin typeface="JetBrains Mono"/>
              </a:rPr>
              <a:t>[]</a:t>
            </a:r>
            <a:r>
              <a:rPr lang="en-US" dirty="0">
                <a:solidFill>
                  <a:srgbClr val="CC7832"/>
                </a:solidFill>
                <a:effectLst/>
                <a:latin typeface="JetBrains Mono"/>
              </a:rPr>
              <a:t>, void</a:t>
            </a:r>
            <a:r>
              <a:rPr lang="en-US" dirty="0">
                <a:solidFill>
                  <a:srgbClr val="A9B7C6"/>
                </a:solidFill>
                <a:effectLst/>
                <a:latin typeface="JetBrains Mono"/>
              </a:rPr>
              <a:t>&gt;({</a:t>
            </a:r>
            <a:br>
              <a:rPr lang="en-US" dirty="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dirty="0">
                <a:solidFill>
                  <a:srgbClr val="A9B7C6"/>
                </a:solidFill>
                <a:effectLst/>
                <a:latin typeface="JetBrains Mono"/>
              </a:rPr>
              <a:t>      </a:t>
            </a:r>
            <a:r>
              <a:rPr lang="en-US" dirty="0">
                <a:solidFill>
                  <a:srgbClr val="FFC66D"/>
                </a:solidFill>
                <a:effectLst/>
                <a:latin typeface="JetBrains Mono"/>
              </a:rPr>
              <a:t>query</a:t>
            </a:r>
            <a:r>
              <a:rPr lang="en-US" dirty="0">
                <a:solidFill>
                  <a:srgbClr val="A9B7C6"/>
                </a:solidFill>
                <a:effectLst/>
                <a:latin typeface="JetBrains Mono"/>
              </a:rPr>
              <a:t>: () =&gt; ({ </a:t>
            </a:r>
            <a:r>
              <a:rPr lang="en-US" dirty="0">
                <a:solidFill>
                  <a:srgbClr val="9876AA"/>
                </a:solidFill>
                <a:effectLst/>
                <a:latin typeface="JetBrains Mono"/>
              </a:rPr>
              <a:t>url</a:t>
            </a:r>
            <a:r>
              <a:rPr lang="en-US" dirty="0"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lang="en-US" dirty="0">
                <a:solidFill>
                  <a:srgbClr val="6A8759"/>
                </a:solidFill>
                <a:effectLst/>
                <a:latin typeface="JetBrains Mono"/>
              </a:rPr>
              <a:t>'/</a:t>
            </a:r>
            <a:r>
              <a:rPr lang="en-US" dirty="0" err="1">
                <a:solidFill>
                  <a:srgbClr val="6A8759"/>
                </a:solidFill>
                <a:effectLst/>
                <a:latin typeface="JetBrains Mono"/>
              </a:rPr>
              <a:t>pokemon</a:t>
            </a:r>
            <a:r>
              <a:rPr lang="en-US" dirty="0">
                <a:solidFill>
                  <a:srgbClr val="6A8759"/>
                </a:solidFill>
                <a:effectLst/>
                <a:latin typeface="JetBrains Mono"/>
              </a:rPr>
              <a:t>' </a:t>
            </a:r>
            <a:r>
              <a:rPr lang="en-US" dirty="0">
                <a:solidFill>
                  <a:srgbClr val="A9B7C6"/>
                </a:solidFill>
                <a:effectLst/>
                <a:latin typeface="JetBrains Mono"/>
              </a:rPr>
              <a:t>})</a:t>
            </a:r>
            <a:r>
              <a:rPr lang="en-US" dirty="0"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lang="en-US" dirty="0">
                <a:solidFill>
                  <a:srgbClr val="CC7832"/>
                </a:solidFill>
                <a:effectLst/>
                <a:latin typeface="JetBrains Mono"/>
              </a:rPr>
            </a:br>
            <a:r>
              <a:rPr lang="en-US" dirty="0"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lang="en-US" dirty="0">
                <a:solidFill>
                  <a:srgbClr val="A9B7C6"/>
                </a:solidFill>
                <a:effectLst/>
                <a:latin typeface="JetBrains Mono"/>
              </a:rPr>
              <a:t>})</a:t>
            </a:r>
            <a:r>
              <a:rPr lang="en-US" dirty="0"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lang="en-US" dirty="0">
                <a:solidFill>
                  <a:srgbClr val="CC7832"/>
                </a:solidFill>
                <a:effectLst/>
                <a:latin typeface="JetBrains Mono"/>
              </a:rPr>
            </a:br>
            <a:r>
              <a:rPr lang="en-US" dirty="0">
                <a:solidFill>
                  <a:srgbClr val="CC7832"/>
                </a:solidFill>
                <a:effectLst/>
                <a:latin typeface="JetBrains Mono"/>
              </a:rPr>
              <a:t>  </a:t>
            </a:r>
            <a:r>
              <a:rPr lang="en-US" dirty="0">
                <a:solidFill>
                  <a:srgbClr val="A9B7C6"/>
                </a:solidFill>
                <a:effectLst/>
                <a:latin typeface="JetBrains Mono"/>
              </a:rPr>
              <a:t>})</a:t>
            </a:r>
            <a:r>
              <a:rPr lang="en-US" dirty="0"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lang="en-US" dirty="0">
                <a:solidFill>
                  <a:srgbClr val="CC7832"/>
                </a:solidFill>
                <a:effectLst/>
                <a:latin typeface="JetBrains Mono"/>
              </a:rPr>
            </a:br>
            <a:r>
              <a:rPr lang="en-US" dirty="0">
                <a:solidFill>
                  <a:srgbClr val="A9B7C6"/>
                </a:solidFill>
                <a:effectLst/>
                <a:latin typeface="JetBrains Mono"/>
              </a:rPr>
              <a:t>})</a:t>
            </a:r>
            <a:r>
              <a:rPr lang="en-US" dirty="0"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lang="en-US" dirty="0">
              <a:solidFill>
                <a:srgbClr val="CC7832"/>
              </a:solidFill>
              <a:latin typeface="JetBrains Mono"/>
            </a:endParaRPr>
          </a:p>
          <a:p>
            <a:r>
              <a:rPr lang="en-US" dirty="0">
                <a:solidFill>
                  <a:srgbClr val="CC7832"/>
                </a:solidFill>
                <a:effectLst/>
                <a:latin typeface="JetBrains Mono"/>
              </a:rPr>
              <a:t>export const </a:t>
            </a:r>
            <a:r>
              <a:rPr lang="en-US" dirty="0">
                <a:solidFill>
                  <a:srgbClr val="A9B7C6"/>
                </a:solidFill>
                <a:effectLst/>
                <a:latin typeface="JetBrains Mono"/>
              </a:rPr>
              <a:t>{ </a:t>
            </a:r>
            <a:r>
              <a:rPr lang="en-US" b="1" i="1" dirty="0" err="1">
                <a:solidFill>
                  <a:srgbClr val="9876AA"/>
                </a:solidFill>
                <a:effectLst/>
                <a:latin typeface="JetBrains Mono"/>
              </a:rPr>
              <a:t>useGetPokemonQuery</a:t>
            </a:r>
            <a:r>
              <a:rPr lang="en-US" b="1" i="1" dirty="0">
                <a:solidFill>
                  <a:srgbClr val="9876AA"/>
                </a:solidFill>
                <a:effectLst/>
                <a:latin typeface="JetBrains Mono"/>
              </a:rPr>
              <a:t> </a:t>
            </a:r>
            <a:r>
              <a:rPr lang="en-US" dirty="0">
                <a:solidFill>
                  <a:srgbClr val="A9B7C6"/>
                </a:solidFill>
                <a:effectLst/>
                <a:latin typeface="JetBrains Mono"/>
              </a:rPr>
              <a:t>} = </a:t>
            </a:r>
            <a:r>
              <a:rPr lang="en-US" dirty="0" err="1">
                <a:solidFill>
                  <a:srgbClr val="A9B7C6"/>
                </a:solidFill>
                <a:effectLst/>
                <a:latin typeface="JetBrains Mono"/>
              </a:rPr>
              <a:t>injectedRtkApi</a:t>
            </a:r>
            <a:r>
              <a:rPr lang="en-US" dirty="0">
                <a:solidFill>
                  <a:srgbClr val="CC7832"/>
                </a:solidFill>
                <a:effectLst/>
                <a:latin typeface="JetBrains Mono"/>
              </a:rPr>
              <a:t>;</a:t>
            </a:r>
          </a:p>
          <a:p>
            <a:endParaRPr lang="en-US" dirty="0">
              <a:solidFill>
                <a:srgbClr val="A9B7C6"/>
              </a:solidFill>
              <a:effectLst/>
              <a:latin typeface="JetBrains Mono"/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259D7107-9D9F-0BB5-0F6F-AEB9157C7F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7220" y="1544708"/>
            <a:ext cx="4962812" cy="418811"/>
          </a:xfrm>
        </p:spPr>
        <p:txBody>
          <a:bodyPr>
            <a:normAutofit/>
          </a:bodyPr>
          <a:lstStyle/>
          <a:p>
            <a:pPr algn="ctr"/>
            <a:r>
              <a:rPr lang="de-DE" sz="2200" b="1"/>
              <a:t>Config (Boilerplate)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2A3CD60D-2205-1451-EE38-AF8E6BE1E628}"/>
              </a:ext>
            </a:extLst>
          </p:cNvPr>
          <p:cNvSpPr txBox="1">
            <a:spLocks/>
          </p:cNvSpPr>
          <p:nvPr/>
        </p:nvSpPr>
        <p:spPr>
          <a:xfrm>
            <a:off x="6345011" y="1529691"/>
            <a:ext cx="5411391" cy="4188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2200" b="1"/>
              <a:t>Console Command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FB4D90D-E4D0-9F19-C424-4EDADC80847B}"/>
              </a:ext>
            </a:extLst>
          </p:cNvPr>
          <p:cNvSpPr txBox="1"/>
          <p:nvPr/>
        </p:nvSpPr>
        <p:spPr>
          <a:xfrm>
            <a:off x="6239988" y="1948524"/>
            <a:ext cx="5516415" cy="6463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"codegen"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: </a:t>
            </a:r>
            <a:r>
              <a:rPr lang="en-US">
                <a:solidFill>
                  <a:srgbClr val="6A8759"/>
                </a:solidFill>
                <a:effectLst/>
                <a:latin typeface="JetBrains Mono"/>
              </a:rPr>
              <a:t>"npx @rtk-query/codegen-openapi ./config.ts</a:t>
            </a:r>
          </a:p>
          <a:p>
            <a:endParaRPr lang="en-US">
              <a:solidFill>
                <a:srgbClr val="A9B7C6"/>
              </a:solidFill>
              <a:effectLst/>
              <a:latin typeface="JetBrains Mono"/>
            </a:endParaRP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9169C265-7AA7-2475-496D-9AD9FC065860}"/>
              </a:ext>
            </a:extLst>
          </p:cNvPr>
          <p:cNvSpPr txBox="1">
            <a:spLocks/>
          </p:cNvSpPr>
          <p:nvPr/>
        </p:nvSpPr>
        <p:spPr>
          <a:xfrm>
            <a:off x="3186545" y="3731491"/>
            <a:ext cx="2263486" cy="26335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sz="1400" b="1">
                <a:solidFill>
                  <a:schemeClr val="bg1">
                    <a:lumMod val="65000"/>
                  </a:schemeClr>
                </a:solidFill>
              </a:rPr>
              <a:t>emptyPokemonApi.ts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04E80CED-13FA-5BBE-89AC-C5B0C42A0DA7}"/>
              </a:ext>
            </a:extLst>
          </p:cNvPr>
          <p:cNvSpPr txBox="1">
            <a:spLocks/>
          </p:cNvSpPr>
          <p:nvPr/>
        </p:nvSpPr>
        <p:spPr>
          <a:xfrm>
            <a:off x="4100945" y="6229522"/>
            <a:ext cx="1349086" cy="26335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sz="1400" b="1">
                <a:solidFill>
                  <a:schemeClr val="bg1">
                    <a:lumMod val="65000"/>
                  </a:schemeClr>
                </a:solidFill>
              </a:rPr>
              <a:t>config.ts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09F7D752-C5E0-BDE7-5489-3A150EB86500}"/>
              </a:ext>
            </a:extLst>
          </p:cNvPr>
          <p:cNvSpPr txBox="1">
            <a:spLocks/>
          </p:cNvSpPr>
          <p:nvPr/>
        </p:nvSpPr>
        <p:spPr>
          <a:xfrm>
            <a:off x="10347280" y="2321221"/>
            <a:ext cx="1409123" cy="26335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sz="1400" b="1">
                <a:solidFill>
                  <a:schemeClr val="bg1">
                    <a:lumMod val="65000"/>
                  </a:schemeClr>
                </a:solidFill>
              </a:rPr>
              <a:t>package.json</a:t>
            </a:r>
          </a:p>
        </p:txBody>
      </p:sp>
      <p:pic>
        <p:nvPicPr>
          <p:cNvPr id="35" name="Graphic 34" descr="Cmd Terminal with solid fill">
            <a:extLst>
              <a:ext uri="{FF2B5EF4-FFF2-40B4-BE49-F238E27FC236}">
                <a16:creationId xmlns:a16="http://schemas.microsoft.com/office/drawing/2014/main" id="{DB8F86F8-AC2A-116F-C6CF-B678D07DA8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93808" y="2627476"/>
            <a:ext cx="586338" cy="586338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BA79CF2C-3472-F0BE-ECEC-7C97638A1D5C}"/>
              </a:ext>
            </a:extLst>
          </p:cNvPr>
          <p:cNvSpPr txBox="1"/>
          <p:nvPr/>
        </p:nvSpPr>
        <p:spPr>
          <a:xfrm>
            <a:off x="6780146" y="2743736"/>
            <a:ext cx="3518399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de-DE">
                <a:solidFill>
                  <a:srgbClr val="FFC66D"/>
                </a:solidFill>
                <a:latin typeface="JetBrains Mono"/>
              </a:rPr>
              <a:t> </a:t>
            </a:r>
            <a:r>
              <a:rPr lang="en-US">
                <a:solidFill>
                  <a:srgbClr val="A9B7C6"/>
                </a:solidFill>
                <a:latin typeface="JetBrains Mono"/>
              </a:rPr>
              <a:t>\frontend&gt; </a:t>
            </a:r>
            <a:r>
              <a:rPr lang="de-DE">
                <a:solidFill>
                  <a:srgbClr val="FFC66D"/>
                </a:solidFill>
                <a:latin typeface="JetBrains Mono"/>
              </a:rPr>
              <a:t>yarn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codegen</a:t>
            </a:r>
            <a:endParaRPr lang="de-DE">
              <a:solidFill>
                <a:srgbClr val="FFC66D"/>
              </a:solidFill>
              <a:latin typeface="JetBrains Mono"/>
            </a:endParaRPr>
          </a:p>
        </p:txBody>
      </p:sp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99366985-7FC1-C186-26C4-39B230B2057B}"/>
              </a:ext>
            </a:extLst>
          </p:cNvPr>
          <p:cNvSpPr txBox="1">
            <a:spLocks/>
          </p:cNvSpPr>
          <p:nvPr/>
        </p:nvSpPr>
        <p:spPr>
          <a:xfrm>
            <a:off x="8998194" y="2900088"/>
            <a:ext cx="1349086" cy="26335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sz="1400" b="1">
                <a:solidFill>
                  <a:schemeClr val="bg1">
                    <a:lumMod val="65000"/>
                  </a:schemeClr>
                </a:solidFill>
              </a:rPr>
              <a:t>terminal</a:t>
            </a:r>
          </a:p>
        </p:txBody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CFE9CF37-9EF7-4724-E661-9AFC3728427F}"/>
              </a:ext>
            </a:extLst>
          </p:cNvPr>
          <p:cNvSpPr txBox="1">
            <a:spLocks/>
          </p:cNvSpPr>
          <p:nvPr/>
        </p:nvSpPr>
        <p:spPr>
          <a:xfrm>
            <a:off x="9063757" y="6211050"/>
            <a:ext cx="2692645" cy="26335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sz="1400" b="1">
                <a:solidFill>
                  <a:schemeClr val="bg1">
                    <a:lumMod val="65000"/>
                  </a:schemeClr>
                </a:solidFill>
              </a:rPr>
              <a:t>pokemonApi.ts</a:t>
            </a:r>
          </a:p>
        </p:txBody>
      </p:sp>
      <p:sp>
        <p:nvSpPr>
          <p:cNvPr id="40" name="Arrow: Bent 39">
            <a:extLst>
              <a:ext uri="{FF2B5EF4-FFF2-40B4-BE49-F238E27FC236}">
                <a16:creationId xmlns:a16="http://schemas.microsoft.com/office/drawing/2014/main" id="{632573F5-BD8B-B527-CE59-01228A5045F3}"/>
              </a:ext>
            </a:extLst>
          </p:cNvPr>
          <p:cNvSpPr/>
          <p:nvPr/>
        </p:nvSpPr>
        <p:spPr>
          <a:xfrm rot="5400000">
            <a:off x="10471632" y="2743544"/>
            <a:ext cx="889433" cy="1018066"/>
          </a:xfrm>
          <a:prstGeom prst="bentArrow">
            <a:avLst>
              <a:gd name="adj1" fmla="val 25000"/>
              <a:gd name="adj2" fmla="val 21600"/>
              <a:gd name="adj3" fmla="val 25000"/>
              <a:gd name="adj4" fmla="val 9805"/>
            </a:avLst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FEF06AC-50D6-A2F8-3A41-409563DB4AB9}"/>
              </a:ext>
            </a:extLst>
          </p:cNvPr>
          <p:cNvSpPr txBox="1"/>
          <p:nvPr/>
        </p:nvSpPr>
        <p:spPr>
          <a:xfrm>
            <a:off x="10347280" y="2752701"/>
            <a:ext cx="105063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>
                <a:solidFill>
                  <a:schemeClr val="bg1"/>
                </a:solidFill>
                <a:effectLst/>
                <a:latin typeface="JetBrains Mono"/>
              </a:rPr>
              <a:t>generate</a:t>
            </a:r>
            <a:endParaRPr lang="de-DE" sz="1600">
              <a:solidFill>
                <a:schemeClr val="bg1"/>
              </a:solidFill>
            </a:endParaRPr>
          </a:p>
        </p:txBody>
      </p:sp>
      <p:sp>
        <p:nvSpPr>
          <p:cNvPr id="43" name="Content Placeholder 2">
            <a:extLst>
              <a:ext uri="{FF2B5EF4-FFF2-40B4-BE49-F238E27FC236}">
                <a16:creationId xmlns:a16="http://schemas.microsoft.com/office/drawing/2014/main" id="{06DDE4AD-FBC4-78A3-DB3B-3C6F1EC05AF9}"/>
              </a:ext>
            </a:extLst>
          </p:cNvPr>
          <p:cNvSpPr txBox="1">
            <a:spLocks/>
          </p:cNvSpPr>
          <p:nvPr/>
        </p:nvSpPr>
        <p:spPr>
          <a:xfrm>
            <a:off x="6239988" y="3468674"/>
            <a:ext cx="5516414" cy="4188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2200" b="1"/>
              <a:t>Generated  Api</a:t>
            </a:r>
          </a:p>
        </p:txBody>
      </p:sp>
    </p:spTree>
    <p:extLst>
      <p:ext uri="{BB962C8B-B14F-4D97-AF65-F5344CB8AC3E}">
        <p14:creationId xmlns:p14="http://schemas.microsoft.com/office/powerpoint/2010/main" val="40945908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98F98-950E-FD15-8A08-D998C8B0A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Aufgaben</a:t>
            </a:r>
          </a:p>
        </p:txBody>
      </p:sp>
      <p:pic>
        <p:nvPicPr>
          <p:cNvPr id="4098" name="Picture 2" descr="GitHub - rtk-incubator/rtk-query-codegen">
            <a:extLst>
              <a:ext uri="{FF2B5EF4-FFF2-40B4-BE49-F238E27FC236}">
                <a16:creationId xmlns:a16="http://schemas.microsoft.com/office/drawing/2014/main" id="{B10D5D3C-4CC3-432C-4609-DE2AED6464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0257" y="658634"/>
            <a:ext cx="2708339" cy="731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F53BCDE-0670-20CF-3747-CC8DBBB5066A}"/>
              </a:ext>
            </a:extLst>
          </p:cNvPr>
          <p:cNvSpPr txBox="1"/>
          <p:nvPr/>
        </p:nvSpPr>
        <p:spPr>
          <a:xfrm>
            <a:off x="1465592" y="2336147"/>
            <a:ext cx="9085867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"ToDo 1.1"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: </a:t>
            </a:r>
            <a:r>
              <a:rPr lang="en-US">
                <a:solidFill>
                  <a:srgbClr val="6A8759"/>
                </a:solidFill>
                <a:effectLst/>
                <a:latin typeface="JetBrains Mono"/>
              </a:rPr>
              <a:t>"Run command below"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</a:t>
            </a:r>
            <a:endParaRPr lang="en-US">
              <a:solidFill>
                <a:srgbClr val="A9B7C6"/>
              </a:solidFill>
              <a:effectLst/>
              <a:latin typeface="JetBrains Mono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0B5E8F1-FB50-3D3E-C511-633A89A83827}"/>
              </a:ext>
            </a:extLst>
          </p:cNvPr>
          <p:cNvSpPr txBox="1"/>
          <p:nvPr/>
        </p:nvSpPr>
        <p:spPr>
          <a:xfrm>
            <a:off x="1465590" y="3063579"/>
            <a:ext cx="9085867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808080"/>
                </a:solidFill>
                <a:effectLst/>
                <a:latin typeface="JetBrains Mono"/>
              </a:rPr>
              <a:t>// </a:t>
            </a:r>
            <a:r>
              <a:rPr lang="en-US" i="1">
                <a:solidFill>
                  <a:srgbClr val="A8C023"/>
                </a:solidFill>
                <a:effectLst/>
                <a:latin typeface="JetBrains Mono"/>
              </a:rPr>
              <a:t>ToDo 1.2 Import and use login-mutation from generated pokemonApi</a:t>
            </a:r>
            <a:endParaRPr lang="en-US">
              <a:solidFill>
                <a:srgbClr val="A9B7C6"/>
              </a:solidFill>
              <a:effectLst/>
              <a:latin typeface="JetBrains Mono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ECBC43C-8AEC-E960-A660-8A40D761E34E}"/>
              </a:ext>
            </a:extLst>
          </p:cNvPr>
          <p:cNvSpPr txBox="1"/>
          <p:nvPr/>
        </p:nvSpPr>
        <p:spPr>
          <a:xfrm>
            <a:off x="1465588" y="3777827"/>
            <a:ext cx="9085867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A9B7C6"/>
                </a:solidFill>
                <a:effectLst/>
                <a:highlight>
                  <a:srgbClr val="2B2B2B"/>
                </a:highlight>
                <a:latin typeface="JetBrains Mono"/>
              </a:rPr>
              <a:t>{</a:t>
            </a:r>
            <a:r>
              <a:rPr lang="en-US">
                <a:solidFill>
                  <a:srgbClr val="808080"/>
                </a:solidFill>
                <a:effectLst/>
                <a:highlight>
                  <a:srgbClr val="2B2B2B"/>
                </a:highlight>
                <a:latin typeface="JetBrains Mono"/>
              </a:rPr>
              <a:t>/* </a:t>
            </a:r>
            <a:r>
              <a:rPr lang="en-US" i="1">
                <a:solidFill>
                  <a:srgbClr val="A8C023"/>
                </a:solidFill>
                <a:effectLst/>
                <a:highlight>
                  <a:srgbClr val="2B2B2B"/>
                </a:highlight>
                <a:latin typeface="JetBrains Mono"/>
              </a:rPr>
              <a:t>ToDo 1.3 Add ResponsiveLoadingBackdrop when login-mutation isLoading </a:t>
            </a:r>
            <a:r>
              <a:rPr lang="en-US">
                <a:solidFill>
                  <a:srgbClr val="808080"/>
                </a:solidFill>
                <a:effectLst/>
                <a:highlight>
                  <a:srgbClr val="2B2B2B"/>
                </a:highlight>
                <a:latin typeface="JetBrains Mono"/>
              </a:rPr>
              <a:t>*/</a:t>
            </a:r>
            <a:r>
              <a:rPr lang="en-US">
                <a:solidFill>
                  <a:srgbClr val="A9B7C6"/>
                </a:solidFill>
                <a:effectLst/>
                <a:highlight>
                  <a:srgbClr val="2B2B2B"/>
                </a:highlight>
                <a:latin typeface="JetBrains Mono"/>
              </a:rPr>
              <a:t>}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0981985-68A6-520F-D7EA-4CE2C076619B}"/>
              </a:ext>
            </a:extLst>
          </p:cNvPr>
          <p:cNvSpPr txBox="1"/>
          <p:nvPr/>
        </p:nvSpPr>
        <p:spPr>
          <a:xfrm>
            <a:off x="1465592" y="4516491"/>
            <a:ext cx="9085863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808080"/>
                </a:solidFill>
                <a:effectLst/>
                <a:latin typeface="JetBrains Mono"/>
              </a:rPr>
              <a:t>// </a:t>
            </a:r>
            <a:r>
              <a:rPr lang="en-US" i="1">
                <a:solidFill>
                  <a:srgbClr val="A8C023"/>
                </a:solidFill>
                <a:effectLst/>
                <a:latin typeface="JetBrains Mono"/>
              </a:rPr>
              <a:t>ToDo 1.4 Run login-mutation with credentials in body</a:t>
            </a:r>
            <a:endParaRPr lang="en-US">
              <a:solidFill>
                <a:srgbClr val="A9B7C6"/>
              </a:solidFill>
              <a:effectLst/>
              <a:latin typeface="JetBrains Mono"/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C2A1DA61-AA78-F3DE-E46C-8AEA217AE6E5}"/>
              </a:ext>
            </a:extLst>
          </p:cNvPr>
          <p:cNvSpPr txBox="1">
            <a:spLocks/>
          </p:cNvSpPr>
          <p:nvPr/>
        </p:nvSpPr>
        <p:spPr>
          <a:xfrm>
            <a:off x="9194447" y="2442126"/>
            <a:ext cx="1346012" cy="263353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sz="1400" b="1">
                <a:solidFill>
                  <a:schemeClr val="bg1">
                    <a:lumMod val="65000"/>
                  </a:schemeClr>
                </a:solidFill>
              </a:rPr>
              <a:t>package.json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ED8C7633-B73C-6F86-E6B8-058430CD3BCA}"/>
              </a:ext>
            </a:extLst>
          </p:cNvPr>
          <p:cNvSpPr txBox="1">
            <a:spLocks/>
          </p:cNvSpPr>
          <p:nvPr/>
        </p:nvSpPr>
        <p:spPr>
          <a:xfrm>
            <a:off x="9097505" y="3177615"/>
            <a:ext cx="1453950" cy="26335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sz="1400" b="1">
                <a:solidFill>
                  <a:schemeClr val="bg1">
                    <a:lumMod val="65000"/>
                  </a:schemeClr>
                </a:solidFill>
              </a:rPr>
              <a:t>LoginPage.tsx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802CF0CD-0348-9433-1B24-32F47D74ECC7}"/>
              </a:ext>
            </a:extLst>
          </p:cNvPr>
          <p:cNvSpPr txBox="1">
            <a:spLocks/>
          </p:cNvSpPr>
          <p:nvPr/>
        </p:nvSpPr>
        <p:spPr>
          <a:xfrm>
            <a:off x="9097505" y="3912011"/>
            <a:ext cx="1453950" cy="26335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sz="1400" b="1">
                <a:solidFill>
                  <a:schemeClr val="bg1">
                    <a:lumMod val="65000"/>
                  </a:schemeClr>
                </a:solidFill>
              </a:rPr>
              <a:t>LoginPage.tsx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89337FB8-8248-C162-577A-3202A23DF851}"/>
              </a:ext>
            </a:extLst>
          </p:cNvPr>
          <p:cNvSpPr txBox="1">
            <a:spLocks/>
          </p:cNvSpPr>
          <p:nvPr/>
        </p:nvSpPr>
        <p:spPr>
          <a:xfrm>
            <a:off x="9086509" y="4627694"/>
            <a:ext cx="1453950" cy="26335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sz="1400" b="1">
                <a:solidFill>
                  <a:schemeClr val="bg1">
                    <a:lumMod val="65000"/>
                  </a:schemeClr>
                </a:solidFill>
              </a:rPr>
              <a:t>LoginPage.tsx</a:t>
            </a:r>
          </a:p>
        </p:txBody>
      </p:sp>
    </p:spTree>
    <p:extLst>
      <p:ext uri="{BB962C8B-B14F-4D97-AF65-F5344CB8AC3E}">
        <p14:creationId xmlns:p14="http://schemas.microsoft.com/office/powerpoint/2010/main" val="37242870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4">
            <a:extLst>
              <a:ext uri="{FF2B5EF4-FFF2-40B4-BE49-F238E27FC236}">
                <a16:creationId xmlns:a16="http://schemas.microsoft.com/office/drawing/2014/main" id="{03605986-8095-81F4-8775-F9D86E565D95}"/>
              </a:ext>
            </a:extLst>
          </p:cNvPr>
          <p:cNvSpPr txBox="1"/>
          <p:nvPr/>
        </p:nvSpPr>
        <p:spPr>
          <a:xfrm>
            <a:off x="1772426" y="4958265"/>
            <a:ext cx="8250114" cy="6463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808080"/>
                </a:solidFill>
                <a:effectLst/>
                <a:latin typeface="JetBrains Mono"/>
              </a:rPr>
              <a:t>// </a:t>
            </a:r>
            <a:r>
              <a:rPr lang="en-US" i="1">
                <a:solidFill>
                  <a:srgbClr val="A8C023"/>
                </a:solidFill>
                <a:effectLst/>
                <a:latin typeface="JetBrains Mono"/>
              </a:rPr>
              <a:t>ToDo 1.4 Run login-mutation with credentials in body</a:t>
            </a:r>
            <a:br>
              <a:rPr lang="en-US" i="1">
                <a:solidFill>
                  <a:srgbClr val="A8C023"/>
                </a:solidFill>
                <a:effectLst/>
                <a:latin typeface="JetBrains Mono"/>
              </a:rPr>
            </a:b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login({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body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{ email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password } })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lang="en-US">
              <a:solidFill>
                <a:srgbClr val="A9B7C6"/>
              </a:solidFill>
              <a:effectLst/>
              <a:latin typeface="JetBrains Mono"/>
            </a:endParaRPr>
          </a:p>
        </p:txBody>
      </p:sp>
      <p:sp>
        <p:nvSpPr>
          <p:cNvPr id="7" name="3">
            <a:extLst>
              <a:ext uri="{FF2B5EF4-FFF2-40B4-BE49-F238E27FC236}">
                <a16:creationId xmlns:a16="http://schemas.microsoft.com/office/drawing/2014/main" id="{EC590F56-3261-6D01-4404-377973FC0D4F}"/>
              </a:ext>
            </a:extLst>
          </p:cNvPr>
          <p:cNvSpPr txBox="1"/>
          <p:nvPr/>
        </p:nvSpPr>
        <p:spPr>
          <a:xfrm>
            <a:off x="1772426" y="3955867"/>
            <a:ext cx="8250114" cy="6463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{</a:t>
            </a:r>
            <a:r>
              <a:rPr lang="en-US">
                <a:solidFill>
                  <a:srgbClr val="808080"/>
                </a:solidFill>
                <a:effectLst/>
                <a:latin typeface="JetBrains Mono"/>
              </a:rPr>
              <a:t>/* </a:t>
            </a:r>
            <a:r>
              <a:rPr lang="en-US" i="1">
                <a:solidFill>
                  <a:srgbClr val="A8C023"/>
                </a:solidFill>
                <a:effectLst/>
                <a:latin typeface="JetBrains Mono"/>
              </a:rPr>
              <a:t>ToDo 1.3 Add ResponsiveLoadingBackdrop when login-mutation isLoading </a:t>
            </a:r>
            <a:r>
              <a:rPr lang="en-US">
                <a:solidFill>
                  <a:srgbClr val="808080"/>
                </a:solidFill>
                <a:effectLst/>
                <a:latin typeface="JetBrains Mono"/>
              </a:rPr>
              <a:t>*/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lang="en-US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{loginIsLoading ? </a:t>
            </a:r>
            <a:r>
              <a:rPr lang="en-US">
                <a:solidFill>
                  <a:srgbClr val="E8BF6A"/>
                </a:solidFill>
                <a:effectLst/>
                <a:latin typeface="JetBrains Mono"/>
              </a:rPr>
              <a:t>&lt;ResponsiveLoadingBackdrop /&gt;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null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}</a:t>
            </a:r>
          </a:p>
        </p:txBody>
      </p:sp>
      <p:sp>
        <p:nvSpPr>
          <p:cNvPr id="4" name="2">
            <a:extLst>
              <a:ext uri="{FF2B5EF4-FFF2-40B4-BE49-F238E27FC236}">
                <a16:creationId xmlns:a16="http://schemas.microsoft.com/office/drawing/2014/main" id="{8C6DCBBB-5732-4913-D57C-76861B1A218C}"/>
              </a:ext>
            </a:extLst>
          </p:cNvPr>
          <p:cNvSpPr txBox="1"/>
          <p:nvPr/>
        </p:nvSpPr>
        <p:spPr>
          <a:xfrm>
            <a:off x="1772425" y="2965128"/>
            <a:ext cx="8250115" cy="6463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808080"/>
                </a:solidFill>
                <a:effectLst/>
                <a:latin typeface="JetBrains Mono"/>
              </a:rPr>
              <a:t>// </a:t>
            </a:r>
            <a:r>
              <a:rPr lang="en-US" i="1">
                <a:solidFill>
                  <a:srgbClr val="A8C023"/>
                </a:solidFill>
                <a:effectLst/>
                <a:latin typeface="JetBrains Mono"/>
              </a:rPr>
              <a:t>ToDo 1.2 Import and use Login Mutation from generated pokemonApi</a:t>
            </a:r>
            <a:br>
              <a:rPr lang="en-US" i="1">
                <a:solidFill>
                  <a:srgbClr val="A8C023"/>
                </a:solidFill>
                <a:effectLst/>
                <a:latin typeface="JetBrains Mono"/>
              </a:rPr>
            </a:b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const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[login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{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data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loginData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isLoading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loginIsLoading}] = </a:t>
            </a:r>
            <a:r>
              <a:rPr lang="en-US" b="1" i="1">
                <a:solidFill>
                  <a:srgbClr val="9876AA"/>
                </a:solidFill>
                <a:effectLst/>
                <a:latin typeface="JetBrains Mono"/>
              </a:rPr>
              <a:t>usePostLoginMutation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()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lang="en-US">
              <a:solidFill>
                <a:srgbClr val="A9B7C6"/>
              </a:solidFill>
              <a:effectLst/>
              <a:latin typeface="JetBrains Mono"/>
            </a:endParaRPr>
          </a:p>
        </p:txBody>
      </p:sp>
      <p:sp>
        <p:nvSpPr>
          <p:cNvPr id="14" name="1">
            <a:extLst>
              <a:ext uri="{FF2B5EF4-FFF2-40B4-BE49-F238E27FC236}">
                <a16:creationId xmlns:a16="http://schemas.microsoft.com/office/drawing/2014/main" id="{0AB88B66-1A5C-20D7-F47A-40CDDD03ED85}"/>
              </a:ext>
            </a:extLst>
          </p:cNvPr>
          <p:cNvSpPr txBox="1"/>
          <p:nvPr/>
        </p:nvSpPr>
        <p:spPr>
          <a:xfrm>
            <a:off x="1772424" y="1974389"/>
            <a:ext cx="8250113" cy="6463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de-DE">
                <a:solidFill>
                  <a:schemeClr val="bg1">
                    <a:lumMod val="75000"/>
                  </a:schemeClr>
                </a:solidFill>
              </a:rPr>
              <a:t>techlabor_trainings_react_advanced\frontend&gt; </a:t>
            </a:r>
            <a:r>
              <a:rPr lang="de-DE">
                <a:solidFill>
                  <a:srgbClr val="FFFF00"/>
                </a:solidFill>
              </a:rPr>
              <a:t>yarn codegen</a:t>
            </a:r>
          </a:p>
          <a:p>
            <a:endParaRPr lang="de-DE">
              <a:solidFill>
                <a:srgbClr val="FFFF00"/>
              </a:solidFill>
            </a:endParaRPr>
          </a:p>
        </p:txBody>
      </p:sp>
      <p:sp>
        <p:nvSpPr>
          <p:cNvPr id="12" name="ToDo 1.4 Show">
            <a:extLst>
              <a:ext uri="{FF2B5EF4-FFF2-40B4-BE49-F238E27FC236}">
                <a16:creationId xmlns:a16="http://schemas.microsoft.com/office/drawing/2014/main" id="{F531C3B6-FB91-6D22-1535-BBB959354602}"/>
              </a:ext>
            </a:extLst>
          </p:cNvPr>
          <p:cNvSpPr txBox="1"/>
          <p:nvPr/>
        </p:nvSpPr>
        <p:spPr>
          <a:xfrm>
            <a:off x="1772425" y="4958264"/>
            <a:ext cx="8250115" cy="6463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ctr"/>
            <a:r>
              <a:rPr lang="en-US" i="1">
                <a:solidFill>
                  <a:srgbClr val="A8C023"/>
                </a:solidFill>
                <a:effectLst/>
                <a:latin typeface="JetBrains Mono"/>
              </a:rPr>
              <a:t>ToDo 1.4 </a:t>
            </a:r>
          </a:p>
          <a:p>
            <a:pPr algn="ctr"/>
            <a:r>
              <a:rPr lang="en-US" i="1">
                <a:solidFill>
                  <a:srgbClr val="A8C023"/>
                </a:solidFill>
                <a:effectLst/>
                <a:latin typeface="JetBrains Mono"/>
              </a:rPr>
              <a:t>Click to Show Solution</a:t>
            </a:r>
          </a:p>
        </p:txBody>
      </p:sp>
      <p:sp>
        <p:nvSpPr>
          <p:cNvPr id="11" name="ToDo 1.3 Show">
            <a:extLst>
              <a:ext uri="{FF2B5EF4-FFF2-40B4-BE49-F238E27FC236}">
                <a16:creationId xmlns:a16="http://schemas.microsoft.com/office/drawing/2014/main" id="{D011ADF6-4368-02CD-9DCC-03FC470763C6}"/>
              </a:ext>
            </a:extLst>
          </p:cNvPr>
          <p:cNvSpPr txBox="1"/>
          <p:nvPr/>
        </p:nvSpPr>
        <p:spPr>
          <a:xfrm>
            <a:off x="1772425" y="3967525"/>
            <a:ext cx="8250115" cy="6463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ctr"/>
            <a:r>
              <a:rPr lang="en-US" i="1">
                <a:solidFill>
                  <a:srgbClr val="A8C023"/>
                </a:solidFill>
                <a:effectLst/>
                <a:latin typeface="JetBrains Mono"/>
              </a:rPr>
              <a:t>ToDo 1.3 </a:t>
            </a:r>
          </a:p>
          <a:p>
            <a:pPr algn="ctr"/>
            <a:r>
              <a:rPr lang="en-US" i="1">
                <a:solidFill>
                  <a:srgbClr val="A8C023"/>
                </a:solidFill>
                <a:effectLst/>
                <a:latin typeface="JetBrains Mono"/>
              </a:rPr>
              <a:t>Click to Show Solutions</a:t>
            </a:r>
          </a:p>
        </p:txBody>
      </p:sp>
      <p:sp>
        <p:nvSpPr>
          <p:cNvPr id="10" name="ToDo 1.2 Show">
            <a:extLst>
              <a:ext uri="{FF2B5EF4-FFF2-40B4-BE49-F238E27FC236}">
                <a16:creationId xmlns:a16="http://schemas.microsoft.com/office/drawing/2014/main" id="{76B262A1-9EBC-27FA-02D4-B025D1E1623F}"/>
              </a:ext>
            </a:extLst>
          </p:cNvPr>
          <p:cNvSpPr txBox="1"/>
          <p:nvPr/>
        </p:nvSpPr>
        <p:spPr>
          <a:xfrm>
            <a:off x="1772425" y="2976786"/>
            <a:ext cx="8250115" cy="6463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ctr"/>
            <a:r>
              <a:rPr lang="en-US" i="1">
                <a:solidFill>
                  <a:srgbClr val="A8C023"/>
                </a:solidFill>
                <a:effectLst/>
                <a:latin typeface="JetBrains Mono"/>
              </a:rPr>
              <a:t>ToDo 1.2 </a:t>
            </a:r>
          </a:p>
          <a:p>
            <a:pPr algn="ctr"/>
            <a:r>
              <a:rPr lang="en-US" i="1">
                <a:solidFill>
                  <a:srgbClr val="A8C023"/>
                </a:solidFill>
                <a:effectLst/>
                <a:latin typeface="JetBrains Mono"/>
              </a:rPr>
              <a:t>Click to Show Solution</a:t>
            </a:r>
          </a:p>
        </p:txBody>
      </p:sp>
      <p:sp>
        <p:nvSpPr>
          <p:cNvPr id="15" name="ToDo 1.1 Show">
            <a:extLst>
              <a:ext uri="{FF2B5EF4-FFF2-40B4-BE49-F238E27FC236}">
                <a16:creationId xmlns:a16="http://schemas.microsoft.com/office/drawing/2014/main" id="{33387BA1-B87C-8885-A341-31F6B07D9BD6}"/>
              </a:ext>
            </a:extLst>
          </p:cNvPr>
          <p:cNvSpPr txBox="1"/>
          <p:nvPr/>
        </p:nvSpPr>
        <p:spPr>
          <a:xfrm>
            <a:off x="1772424" y="1986047"/>
            <a:ext cx="8250115" cy="6463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ctr"/>
            <a:r>
              <a:rPr lang="en-US" i="1">
                <a:solidFill>
                  <a:srgbClr val="A8C023"/>
                </a:solidFill>
                <a:effectLst/>
                <a:latin typeface="JetBrains Mono"/>
              </a:rPr>
              <a:t>ToDo 1.1 </a:t>
            </a:r>
          </a:p>
          <a:p>
            <a:pPr algn="ctr"/>
            <a:r>
              <a:rPr lang="en-US" i="1">
                <a:solidFill>
                  <a:srgbClr val="A8C023"/>
                </a:solidFill>
                <a:effectLst/>
                <a:latin typeface="JetBrains Mono"/>
              </a:rPr>
              <a:t>Click to Show Solution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A98F98-950E-FD15-8A08-D998C8B0A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Lösungen</a:t>
            </a:r>
          </a:p>
        </p:txBody>
      </p:sp>
      <p:pic>
        <p:nvPicPr>
          <p:cNvPr id="3" name="Picture 2" descr="GitHub - rtk-incubator/rtk-query-codegen">
            <a:extLst>
              <a:ext uri="{FF2B5EF4-FFF2-40B4-BE49-F238E27FC236}">
                <a16:creationId xmlns:a16="http://schemas.microsoft.com/office/drawing/2014/main" id="{1948EF48-69FA-C0DC-BF26-ACB9B6A2FA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0257" y="658634"/>
            <a:ext cx="2708339" cy="731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280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</p:childTnLst>
        </p:cTn>
      </p:par>
    </p:tnLst>
    <p:bldLst>
      <p:bldP spid="12" grpId="0" animBg="1"/>
      <p:bldP spid="11" grpId="0" animBg="1"/>
      <p:bldP spid="10" grpId="0" animBg="1"/>
      <p:bldP spid="15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A5FD65-7FDD-4D18-C678-836520144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Global State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AB5AD5-718A-E719-D22A-1AA46A1A87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By Leon</a:t>
            </a:r>
          </a:p>
        </p:txBody>
      </p:sp>
    </p:spTree>
    <p:extLst>
      <p:ext uri="{BB962C8B-B14F-4D97-AF65-F5344CB8AC3E}">
        <p14:creationId xmlns:p14="http://schemas.microsoft.com/office/powerpoint/2010/main" val="402464990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623F4BF-D194-2B9F-79C3-83416F5727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2200" b="1" dirty="0"/>
              <a:t>Was kennt ihr bisher, um Zustände zu speichern?</a:t>
            </a:r>
          </a:p>
          <a:p>
            <a:pPr marL="817180" lvl="1" indent="-457200">
              <a:buClr>
                <a:srgbClr val="5E42F5"/>
              </a:buClr>
              <a:buFont typeface="Wingdings" panose="05000000000000000000" pitchFamily="2" charset="2"/>
              <a:buChar char="Ø"/>
            </a:pPr>
            <a:r>
              <a:rPr lang="de-DE" sz="1800" dirty="0"/>
              <a:t> </a:t>
            </a:r>
            <a:r>
              <a:rPr lang="de-DE" sz="1800" dirty="0" err="1"/>
              <a:t>useState</a:t>
            </a:r>
            <a:r>
              <a:rPr lang="de-DE" sz="1800" dirty="0"/>
              <a:t>-Hook</a:t>
            </a:r>
          </a:p>
          <a:p>
            <a:pPr marL="817180" lvl="1" indent="-457200">
              <a:buClr>
                <a:srgbClr val="5E42F5"/>
              </a:buClr>
              <a:buFont typeface="Wingdings" panose="05000000000000000000" pitchFamily="2" charset="2"/>
              <a:buChar char="Ø"/>
            </a:pPr>
            <a:endParaRPr lang="de-DE" dirty="0"/>
          </a:p>
          <a:p>
            <a:pPr>
              <a:buClr>
                <a:srgbClr val="5E42F5"/>
              </a:buClr>
            </a:pPr>
            <a:r>
              <a:rPr lang="de-DE" sz="2200" b="1" dirty="0"/>
              <a:t>Das Problem dabei:</a:t>
            </a:r>
          </a:p>
          <a:p>
            <a:pPr marL="817180" lvl="1" indent="-457200">
              <a:buClr>
                <a:srgbClr val="5E42F5"/>
              </a:buClr>
              <a:buFont typeface="Wingdings" panose="05000000000000000000" pitchFamily="2" charset="2"/>
              <a:buChar char="Ø"/>
            </a:pPr>
            <a:r>
              <a:rPr lang="de-DE" sz="1800" dirty="0" err="1"/>
              <a:t>useState</a:t>
            </a:r>
            <a:r>
              <a:rPr lang="de-DE" sz="1800" dirty="0"/>
              <a:t> speichert den Wert pro Komponente</a:t>
            </a:r>
          </a:p>
          <a:p>
            <a:pPr marL="817180" lvl="1" indent="-457200">
              <a:buClr>
                <a:srgbClr val="5E42F5"/>
              </a:buClr>
              <a:buFont typeface="Wingdings" panose="05000000000000000000" pitchFamily="2" charset="2"/>
              <a:buChar char="Ø"/>
            </a:pPr>
            <a:r>
              <a:rPr lang="de-DE" sz="1800" dirty="0"/>
              <a:t>um auf einen Wert über mehrere Komponenten </a:t>
            </a:r>
            <a:br>
              <a:rPr lang="de-DE" sz="1800" dirty="0"/>
            </a:br>
            <a:r>
              <a:rPr lang="de-DE" sz="1800" dirty="0"/>
              <a:t>hinweg zugreifen zu können müssen </a:t>
            </a:r>
            <a:r>
              <a:rPr lang="de-DE" sz="1800" dirty="0" err="1"/>
              <a:t>props</a:t>
            </a:r>
            <a:r>
              <a:rPr lang="de-DE" sz="1800" dirty="0"/>
              <a:t> </a:t>
            </a:r>
            <a:br>
              <a:rPr lang="de-DE" sz="1800" dirty="0"/>
            </a:br>
            <a:r>
              <a:rPr lang="de-DE" sz="1800" dirty="0"/>
              <a:t>durchgereicht werden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85E17D4-0F78-FFEF-39BB-1BEBE7ED4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Wozu brauchen wir ein Global State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9A500F64-51FD-F028-F31F-67D1D5877F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96743" y="2832749"/>
            <a:ext cx="5431972" cy="1938992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de-DE" sz="1200" dirty="0">
                <a:solidFill>
                  <a:srgbClr val="A9B7C6"/>
                </a:solidFill>
                <a:latin typeface="Arial Unicode MS"/>
              </a:rPr>
              <a:t>function </a:t>
            </a:r>
            <a:r>
              <a:rPr lang="en-US" altLang="de-DE" sz="1200" dirty="0" err="1">
                <a:solidFill>
                  <a:srgbClr val="A9B7C6"/>
                </a:solidFill>
                <a:latin typeface="Arial Unicode MS"/>
              </a:rPr>
              <a:t>PokemonTabContent</a:t>
            </a:r>
            <a:r>
              <a:rPr lang="en-US" altLang="de-DE" sz="1200" dirty="0">
                <a:solidFill>
                  <a:srgbClr val="A9B7C6"/>
                </a:solidFill>
                <a:latin typeface="Arial Unicode MS"/>
              </a:rPr>
              <a:t>()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de-DE" sz="1200" dirty="0">
                <a:solidFill>
                  <a:srgbClr val="A9B7C6"/>
                </a:solidFill>
                <a:latin typeface="Arial Unicode MS"/>
              </a:rPr>
              <a:t> 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const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[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selectedPokemonId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 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Arial Unicode MS"/>
              </a:rPr>
              <a:t>setSelectedPokemonId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] = 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Arial Unicode MS"/>
              </a:rPr>
              <a:t>useState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&lt;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number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&gt;(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</a:rPr>
              <a:t>1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)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de-DE" altLang="de-DE" sz="1200" dirty="0">
              <a:solidFill>
                <a:srgbClr val="CC7832"/>
              </a:solidFill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const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Arial Unicode MS"/>
              </a:rPr>
              <a:t>handleSelectedPokemonId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Arial Unicode MS"/>
              </a:rPr>
              <a:t> 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= (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id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: 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number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) =&gt; {</a:t>
            </a:r>
            <a:b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   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Arial Unicode MS"/>
              </a:rPr>
              <a:t>setSelectedPokemonId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(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id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)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;</a:t>
            </a:r>
            <a:b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}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de-DE" sz="1200" dirty="0">
              <a:solidFill>
                <a:srgbClr val="A9B7C6"/>
              </a:solidFill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de-DE" sz="1200" dirty="0">
                <a:solidFill>
                  <a:srgbClr val="A9B7C6"/>
                </a:solidFill>
                <a:latin typeface="Arial Unicode MS"/>
              </a:rPr>
              <a:t> ….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de-DE" sz="1200" dirty="0">
              <a:solidFill>
                <a:srgbClr val="A9B7C6"/>
              </a:solidFill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de-DE" sz="1200" dirty="0">
                <a:solidFill>
                  <a:srgbClr val="A9B7C6"/>
                </a:solidFill>
                <a:latin typeface="Arial Unicode MS"/>
              </a:rPr>
              <a:t>}</a:t>
            </a:r>
            <a:endParaRPr kumimoji="0" lang="en-US" altLang="de-DE" sz="1200" b="0" i="0" u="none" strike="noStrike" cap="none" normalizeH="0" baseline="0" dirty="0">
              <a:ln>
                <a:noFill/>
              </a:ln>
              <a:solidFill>
                <a:srgbClr val="A9B7C6"/>
              </a:solidFill>
              <a:effectLst/>
              <a:latin typeface="Arial Unicode MS"/>
            </a:endParaRPr>
          </a:p>
        </p:txBody>
      </p:sp>
    </p:spTree>
    <p:extLst>
      <p:ext uri="{BB962C8B-B14F-4D97-AF65-F5344CB8AC3E}">
        <p14:creationId xmlns:p14="http://schemas.microsoft.com/office/powerpoint/2010/main" val="28254957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E742FC5-C576-34B1-08C8-767080A510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79372" y="805632"/>
            <a:ext cx="5257800" cy="444547"/>
          </a:xfrm>
        </p:spPr>
        <p:txBody>
          <a:bodyPr>
            <a:normAutofit fontScale="77500" lnSpcReduction="20000"/>
          </a:bodyPr>
          <a:lstStyle/>
          <a:p>
            <a:pPr marL="817180" lvl="1" indent="-457200">
              <a:buFont typeface="Wingdings" panose="05000000000000000000" pitchFamily="2" charset="2"/>
              <a:buChar char="Ø"/>
            </a:pPr>
            <a:r>
              <a:rPr lang="de-DE" dirty="0"/>
              <a:t>Die Lösung ohne </a:t>
            </a:r>
            <a:r>
              <a:rPr lang="de-DE" dirty="0" err="1"/>
              <a:t>Prop</a:t>
            </a:r>
            <a:r>
              <a:rPr lang="de-DE" dirty="0"/>
              <a:t>-Kaskaden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65BDEC-46B1-B14C-8602-641C9B1A0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Context</a:t>
            </a:r>
            <a:r>
              <a:rPr lang="de-DE" dirty="0"/>
              <a:t> API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F5BE2A6-7CE7-9F3B-F49C-1960DE096B39}"/>
              </a:ext>
            </a:extLst>
          </p:cNvPr>
          <p:cNvSpPr/>
          <p:nvPr/>
        </p:nvSpPr>
        <p:spPr>
          <a:xfrm>
            <a:off x="838200" y="1575252"/>
            <a:ext cx="6060142" cy="4477115"/>
          </a:xfrm>
          <a:prstGeom prst="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de-DE" b="1" dirty="0"/>
              <a:t>App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BBC68B4-DE49-6497-042A-9A3567408BC0}"/>
              </a:ext>
            </a:extLst>
          </p:cNvPr>
          <p:cNvSpPr/>
          <p:nvPr/>
        </p:nvSpPr>
        <p:spPr>
          <a:xfrm>
            <a:off x="1334782" y="3959313"/>
            <a:ext cx="1595557" cy="1113430"/>
          </a:xfrm>
          <a:prstGeom prst="rect">
            <a:avLst/>
          </a:prstGeom>
          <a:solidFill>
            <a:srgbClr val="5E42F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err="1">
                <a:solidFill>
                  <a:schemeClr val="tx1"/>
                </a:solidFill>
              </a:rPr>
              <a:t>Component</a:t>
            </a:r>
            <a:r>
              <a:rPr lang="de-DE" b="1" dirty="0">
                <a:solidFill>
                  <a:schemeClr val="tx1"/>
                </a:solidFill>
              </a:rPr>
              <a:t> 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DF5B9BE-C30F-E69F-C304-14ED32607663}"/>
              </a:ext>
            </a:extLst>
          </p:cNvPr>
          <p:cNvSpPr/>
          <p:nvPr/>
        </p:nvSpPr>
        <p:spPr>
          <a:xfrm>
            <a:off x="990601" y="2656114"/>
            <a:ext cx="4408714" cy="3173185"/>
          </a:xfrm>
          <a:prstGeom prst="rect">
            <a:avLst/>
          </a:prstGeom>
          <a:noFill/>
          <a:ln w="38100">
            <a:solidFill>
              <a:srgbClr val="FFC66D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de-DE" b="1" dirty="0" err="1"/>
              <a:t>ContextProvider</a:t>
            </a:r>
            <a:endParaRPr lang="de-DE" b="1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A2FE1F5-99B1-D9F1-2351-7ED2D338EB5A}"/>
              </a:ext>
            </a:extLst>
          </p:cNvPr>
          <p:cNvSpPr/>
          <p:nvPr/>
        </p:nvSpPr>
        <p:spPr>
          <a:xfrm>
            <a:off x="4191000" y="2252279"/>
            <a:ext cx="1905000" cy="1100522"/>
          </a:xfrm>
          <a:prstGeom prst="rect">
            <a:avLst/>
          </a:prstGeom>
          <a:solidFill>
            <a:srgbClr val="FFC66D"/>
          </a:solidFill>
          <a:ln w="38100">
            <a:solidFill>
              <a:srgbClr val="FFC66D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b="1" dirty="0" err="1"/>
              <a:t>Context</a:t>
            </a:r>
            <a:endParaRPr lang="de-DE" b="1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0842045-12C3-702C-F3DD-B5DCA8EEF8C6}"/>
              </a:ext>
            </a:extLst>
          </p:cNvPr>
          <p:cNvSpPr/>
          <p:nvPr/>
        </p:nvSpPr>
        <p:spPr>
          <a:xfrm>
            <a:off x="3511923" y="3959313"/>
            <a:ext cx="1595557" cy="1113430"/>
          </a:xfrm>
          <a:prstGeom prst="rect">
            <a:avLst/>
          </a:prstGeom>
          <a:solidFill>
            <a:srgbClr val="5E42F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err="1">
                <a:solidFill>
                  <a:schemeClr val="tx1"/>
                </a:solidFill>
              </a:rPr>
              <a:t>Component</a:t>
            </a:r>
            <a:r>
              <a:rPr lang="de-DE" b="1" dirty="0">
                <a:solidFill>
                  <a:schemeClr val="tx1"/>
                </a:solidFill>
              </a:rPr>
              <a:t> 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C9C8EA2-DBF0-5CA9-FEAE-A1144F5E6876}"/>
              </a:ext>
            </a:extLst>
          </p:cNvPr>
          <p:cNvSpPr txBox="1"/>
          <p:nvPr/>
        </p:nvSpPr>
        <p:spPr>
          <a:xfrm>
            <a:off x="7260771" y="5683035"/>
            <a:ext cx="4093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5E42F5"/>
              </a:buClr>
              <a:buFont typeface="Wingdings" panose="05000000000000000000" pitchFamily="2" charset="2"/>
              <a:buChar char="Ø"/>
            </a:pPr>
            <a:r>
              <a:rPr lang="de-DE" dirty="0"/>
              <a:t>Es kann auch mehrere Kontexte geben</a:t>
            </a:r>
          </a:p>
        </p:txBody>
      </p:sp>
    </p:spTree>
    <p:extLst>
      <p:ext uri="{BB962C8B-B14F-4D97-AF65-F5344CB8AC3E}">
        <p14:creationId xmlns:p14="http://schemas.microsoft.com/office/powerpoint/2010/main" val="32727588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A5FD65-7FDD-4D18-C678-836520144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000"/>
              <a:t>Projektvorstellung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AB5AD5-718A-E719-D22A-1AA46A1A87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By Tim</a:t>
            </a:r>
          </a:p>
        </p:txBody>
      </p:sp>
      <p:pic>
        <p:nvPicPr>
          <p:cNvPr id="7" name="Picture 6" descr="A screenshot of a phone&#10;&#10;Description automatically generated">
            <a:extLst>
              <a:ext uri="{FF2B5EF4-FFF2-40B4-BE49-F238E27FC236}">
                <a16:creationId xmlns:a16="http://schemas.microsoft.com/office/drawing/2014/main" id="{352AF7AE-6D28-5F74-4840-4E93E33D83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2166" y="1113865"/>
            <a:ext cx="4630270" cy="4630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50278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6918F-AA9E-5D5C-741F-6B616ADCB2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Context</a:t>
            </a:r>
            <a:r>
              <a:rPr lang="de-DE" dirty="0"/>
              <a:t> API – </a:t>
            </a:r>
            <a:r>
              <a:rPr lang="de-DE" dirty="0" err="1"/>
              <a:t>Context</a:t>
            </a:r>
            <a:endParaRPr lang="de-D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EAE71E-E761-4F5C-77F1-8D893160403E}"/>
              </a:ext>
            </a:extLst>
          </p:cNvPr>
          <p:cNvSpPr txBox="1"/>
          <p:nvPr/>
        </p:nvSpPr>
        <p:spPr>
          <a:xfrm>
            <a:off x="7761515" y="1690688"/>
            <a:ext cx="40277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5E42F5"/>
              </a:buClr>
              <a:buFont typeface="Arial" panose="020B0604020202020204" pitchFamily="34" charset="0"/>
              <a:buChar char="•"/>
            </a:pPr>
            <a:r>
              <a:rPr lang="de-DE" dirty="0"/>
              <a:t>Typsicher durch Interface, geht aber auch ohne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0B58D4-BDC5-8020-C719-7246B07EA927}"/>
              </a:ext>
            </a:extLst>
          </p:cNvPr>
          <p:cNvSpPr txBox="1"/>
          <p:nvPr/>
        </p:nvSpPr>
        <p:spPr>
          <a:xfrm>
            <a:off x="838200" y="1408990"/>
            <a:ext cx="2438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 err="1"/>
              <a:t>AppContext.tsx</a:t>
            </a:r>
            <a:endParaRPr lang="de-DE" sz="2000" b="1" dirty="0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33834736-E17A-B25C-A500-B6961B5218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1892116"/>
            <a:ext cx="6836229" cy="3754874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import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React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{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Arial Unicode MS"/>
              </a:rPr>
              <a:t>createContext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Arial Unicode MS"/>
              </a:rPr>
              <a:t>useState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ReactNode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}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from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'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react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'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export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interface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AppState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{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user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: {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name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: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string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;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loggedIn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: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boolean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}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theme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: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string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}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export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interface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AppContextProps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{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state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: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AppState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setState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: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React.Dispatch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&lt;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React.SetStateAction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&lt;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AppState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&gt;&gt;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}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export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const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1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initialState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: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AppState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= {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user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: {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name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: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''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loggedIn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: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false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}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theme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: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'light'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}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const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1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AppContext</a:t>
            </a:r>
            <a:r>
              <a:rPr kumimoji="0" lang="de-DE" altLang="de-DE" sz="1400" b="1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=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Arial Unicode MS"/>
              </a:rPr>
              <a:t>createContext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&lt;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AppContextProps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|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undefined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&gt;(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undefined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)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export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default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1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AppContext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;</a:t>
            </a:r>
            <a:endParaRPr kumimoji="0" lang="de-DE" altLang="de-DE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342541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6918F-AA9E-5D5C-741F-6B616ADCB2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Context</a:t>
            </a:r>
            <a:r>
              <a:rPr lang="de-DE" dirty="0"/>
              <a:t> API – </a:t>
            </a:r>
            <a:r>
              <a:rPr lang="de-DE" dirty="0" err="1"/>
              <a:t>ContextProvider</a:t>
            </a:r>
            <a:endParaRPr lang="de-D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EAE71E-E761-4F5C-77F1-8D893160403E}"/>
              </a:ext>
            </a:extLst>
          </p:cNvPr>
          <p:cNvSpPr txBox="1"/>
          <p:nvPr/>
        </p:nvSpPr>
        <p:spPr>
          <a:xfrm>
            <a:off x="7805058" y="1641511"/>
            <a:ext cx="41039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5E42F5"/>
              </a:buClr>
              <a:buFont typeface="Arial" panose="020B0604020202020204" pitchFamily="34" charset="0"/>
              <a:buChar char="•"/>
            </a:pPr>
            <a:r>
              <a:rPr lang="de-DE" dirty="0"/>
              <a:t>Anstatt </a:t>
            </a:r>
            <a:r>
              <a:rPr lang="de-DE" dirty="0" err="1"/>
              <a:t>useState</a:t>
            </a:r>
            <a:r>
              <a:rPr lang="de-DE" dirty="0"/>
              <a:t> kann auch ein </a:t>
            </a:r>
            <a:r>
              <a:rPr lang="de-DE" dirty="0" err="1"/>
              <a:t>CustomHook</a:t>
            </a:r>
            <a:r>
              <a:rPr lang="de-DE" dirty="0"/>
              <a:t> benutzt werden</a:t>
            </a:r>
          </a:p>
          <a:p>
            <a:pPr marL="742950" lvl="1" indent="-285750">
              <a:buClr>
                <a:srgbClr val="5E42F5"/>
              </a:buClr>
              <a:buFont typeface="Wingdings" panose="05000000000000000000" pitchFamily="2" charset="2"/>
              <a:buChar char="Ø"/>
            </a:pPr>
            <a:endParaRPr lang="de-DE" dirty="0"/>
          </a:p>
          <a:p>
            <a:pPr marL="742950" lvl="1" indent="-285750">
              <a:buClr>
                <a:srgbClr val="5E42F5"/>
              </a:buClr>
              <a:buFont typeface="Wingdings" panose="05000000000000000000" pitchFamily="2" charset="2"/>
              <a:buChar char="Ø"/>
            </a:pPr>
            <a:r>
              <a:rPr lang="de-DE" dirty="0"/>
              <a:t>elegant komplexe Logik auslagern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18BE6B-4D88-3A00-C8F9-6DA8357F7B0A}"/>
              </a:ext>
            </a:extLst>
          </p:cNvPr>
          <p:cNvSpPr txBox="1"/>
          <p:nvPr/>
        </p:nvSpPr>
        <p:spPr>
          <a:xfrm>
            <a:off x="838200" y="1441456"/>
            <a:ext cx="29609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 err="1"/>
              <a:t>AppContextProvider.tsx</a:t>
            </a:r>
            <a:endParaRPr lang="de-DE" sz="2000" b="1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15AA555F-CEA3-4FBB-BD31-208FF30ED0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1843446"/>
            <a:ext cx="6553199" cy="3754874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import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{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ReactNode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Arial Unicode MS"/>
              </a:rPr>
              <a:t>useState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}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from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'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react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'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import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AppContext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{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AppState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initialState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}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from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'./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AppContext.tsx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'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</a:b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interface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AppContextProviderProps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{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children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: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ReactNode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}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export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default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function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Arial Unicode MS"/>
              </a:rPr>
              <a:t>AppContextProvider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(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props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: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AppContextProviderProps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) {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const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{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children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} =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props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const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[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state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Arial Unicode MS"/>
              </a:rPr>
              <a:t>setState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] =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Arial Unicode MS"/>
              </a:rPr>
              <a:t>useState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&lt;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AppState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&gt;(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initialState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)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return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(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  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&lt;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AppContext.Provider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/>
              </a:rPr>
              <a:t>value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=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{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{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state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Arial Unicode MS"/>
              </a:rPr>
              <a:t>setState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}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}&gt;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      {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children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}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    &lt;/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AppContext.Provider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&gt;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 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)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}</a:t>
            </a:r>
            <a:endParaRPr kumimoji="0" lang="de-DE" altLang="de-DE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855789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6918F-AA9E-5D5C-741F-6B616ADCB2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Context</a:t>
            </a:r>
            <a:r>
              <a:rPr lang="de-DE" dirty="0"/>
              <a:t> API – App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EAE71E-E761-4F5C-77F1-8D893160403E}"/>
              </a:ext>
            </a:extLst>
          </p:cNvPr>
          <p:cNvSpPr txBox="1"/>
          <p:nvPr/>
        </p:nvSpPr>
        <p:spPr>
          <a:xfrm>
            <a:off x="7859486" y="1488639"/>
            <a:ext cx="41039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5E42F5"/>
              </a:buClr>
              <a:buFont typeface="Arial" panose="020B0604020202020204" pitchFamily="34" charset="0"/>
              <a:buChar char="•"/>
            </a:pPr>
            <a:r>
              <a:rPr lang="de-DE" dirty="0"/>
              <a:t>Provider können ineinander geschachtelt werden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224F9D-034E-1263-ADC4-676FD9E86202}"/>
              </a:ext>
            </a:extLst>
          </p:cNvPr>
          <p:cNvSpPr txBox="1"/>
          <p:nvPr/>
        </p:nvSpPr>
        <p:spPr>
          <a:xfrm>
            <a:off x="838200" y="1380917"/>
            <a:ext cx="2438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 err="1"/>
              <a:t>App.tsx</a:t>
            </a:r>
            <a:endParaRPr lang="de-DE" sz="2000" b="1" dirty="0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4A2BF925-D0E6-107F-F248-160B8E46BB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1781156"/>
            <a:ext cx="5083629" cy="2031325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import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AppContextProvider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from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'./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AppContextProvider.tsx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'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</a:b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export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default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function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Arial Unicode MS"/>
              </a:rPr>
              <a:t>App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() {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return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(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    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&lt;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AppContextProvider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&gt;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        &lt;Router /&gt;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      &lt;/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AppContextProvider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&gt;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 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)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}</a:t>
            </a:r>
            <a:endParaRPr kumimoji="0" lang="de-DE" altLang="de-DE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592008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6918F-AA9E-5D5C-741F-6B616ADCB2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Context</a:t>
            </a:r>
            <a:r>
              <a:rPr lang="de-DE" dirty="0"/>
              <a:t> API – </a:t>
            </a:r>
            <a:r>
              <a:rPr lang="de-DE" dirty="0" err="1"/>
              <a:t>Component</a:t>
            </a:r>
            <a:endParaRPr lang="de-D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EAE71E-E761-4F5C-77F1-8D893160403E}"/>
              </a:ext>
            </a:extLst>
          </p:cNvPr>
          <p:cNvSpPr txBox="1"/>
          <p:nvPr/>
        </p:nvSpPr>
        <p:spPr>
          <a:xfrm>
            <a:off x="7859486" y="1488639"/>
            <a:ext cx="410391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5E42F5"/>
              </a:buClr>
            </a:pPr>
            <a:r>
              <a:rPr lang="de-DE" dirty="0"/>
              <a:t>Noch besser:</a:t>
            </a:r>
          </a:p>
          <a:p>
            <a:pPr marL="742950" lvl="1" indent="-285750">
              <a:buClr>
                <a:srgbClr val="5E42F5"/>
              </a:buClr>
              <a:buFont typeface="Wingdings" panose="05000000000000000000" pitchFamily="2" charset="2"/>
              <a:buChar char="Ø"/>
            </a:pPr>
            <a:r>
              <a:rPr lang="de-DE" dirty="0" err="1"/>
              <a:t>handleThemeToggle</a:t>
            </a:r>
            <a:r>
              <a:rPr lang="de-DE" dirty="0"/>
              <a:t> in </a:t>
            </a:r>
            <a:r>
              <a:rPr lang="de-DE" dirty="0" err="1"/>
              <a:t>Context</a:t>
            </a:r>
            <a:r>
              <a:rPr lang="de-DE" dirty="0"/>
              <a:t> auslagern, statt generell </a:t>
            </a:r>
            <a:r>
              <a:rPr lang="de-DE" dirty="0" err="1"/>
              <a:t>setState</a:t>
            </a:r>
            <a:r>
              <a:rPr lang="de-DE" dirty="0"/>
              <a:t> zu benutzen</a:t>
            </a:r>
          </a:p>
          <a:p>
            <a:pPr lvl="1">
              <a:buClr>
                <a:srgbClr val="5E42F5"/>
              </a:buClr>
            </a:pPr>
            <a:endParaRPr lang="de-D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D9E2BB-1E26-A890-28BF-889C7A4EC343}"/>
              </a:ext>
            </a:extLst>
          </p:cNvPr>
          <p:cNvSpPr txBox="1"/>
          <p:nvPr/>
        </p:nvSpPr>
        <p:spPr>
          <a:xfrm>
            <a:off x="838200" y="1351666"/>
            <a:ext cx="2438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/>
              <a:t>Component_1.tsx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6A683EB1-CDEB-3C22-EC65-717506CD80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1751460"/>
            <a:ext cx="5845630" cy="3754874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import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{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useContext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}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from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‘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react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‘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import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AppContext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from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‘.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</a:rPr>
              <a:t>/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</a:rPr>
              <a:t>AppContext.tsx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</a:rPr>
              <a:t>‘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</a:rPr>
            </a:b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export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default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function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Component1() {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const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{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state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setState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} =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useContext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(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AppContext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)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const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Arial Unicode MS"/>
              </a:rPr>
              <a:t>handleThemeToggle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= () =&gt; {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  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setState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({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       …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state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      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theme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: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theme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=== ‘light‘ ? ‘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dark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‘ : ‘light‘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  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})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 }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return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(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    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&lt;Button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/>
              </a:rPr>
              <a:t>onClick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=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{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Arial Unicode MS"/>
              </a:rPr>
              <a:t>handleThemeToggle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}&gt;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Toggle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Theme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&lt;/Button&gt;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 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)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}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;</a:t>
            </a:r>
            <a:endParaRPr kumimoji="0" lang="de-DE" altLang="de-DE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625896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701817F-C2DF-1F3D-3953-E3236AFF5F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Clr>
                <a:srgbClr val="5E42F5"/>
              </a:buClr>
              <a:buFont typeface="Wingdings" panose="05000000000000000000" pitchFamily="2" charset="2"/>
              <a:buChar char="Ø"/>
            </a:pPr>
            <a:r>
              <a:rPr lang="de-DE" sz="2200" dirty="0"/>
              <a:t>Spezielle </a:t>
            </a:r>
            <a:r>
              <a:rPr lang="de-DE" sz="2200" dirty="0" err="1"/>
              <a:t>Context</a:t>
            </a:r>
            <a:r>
              <a:rPr lang="de-DE" sz="2200" dirty="0"/>
              <a:t>-API für </a:t>
            </a:r>
            <a:r>
              <a:rPr lang="de-DE" sz="2200"/>
              <a:t>komplexere Anwendungsfälle</a:t>
            </a:r>
            <a:endParaRPr lang="de-DE" sz="2200" dirty="0"/>
          </a:p>
          <a:p>
            <a:pPr marL="457200" indent="-457200">
              <a:buClr>
                <a:srgbClr val="5E42F5"/>
              </a:buClr>
              <a:buFont typeface="Wingdings" panose="05000000000000000000" pitchFamily="2" charset="2"/>
              <a:buChar char="Ø"/>
            </a:pPr>
            <a:r>
              <a:rPr lang="de-DE" sz="2200" dirty="0"/>
              <a:t>Single Source </a:t>
            </a:r>
            <a:r>
              <a:rPr lang="de-DE" sz="2200" dirty="0" err="1"/>
              <a:t>of</a:t>
            </a:r>
            <a:r>
              <a:rPr lang="de-DE" sz="2200" dirty="0"/>
              <a:t> Truth</a:t>
            </a:r>
          </a:p>
          <a:p>
            <a:pPr marL="457200" indent="-457200">
              <a:buClr>
                <a:srgbClr val="5E42F5"/>
              </a:buClr>
              <a:buFont typeface="Wingdings" panose="05000000000000000000" pitchFamily="2" charset="2"/>
              <a:buChar char="Ø"/>
            </a:pPr>
            <a:r>
              <a:rPr lang="de-DE" sz="2200" dirty="0"/>
              <a:t>Übersichtlich durch fachliche Aufteilung in Slices</a:t>
            </a:r>
          </a:p>
          <a:p>
            <a:pPr marL="457200" indent="-457200">
              <a:buClr>
                <a:srgbClr val="5E42F5"/>
              </a:buClr>
              <a:buFont typeface="Wingdings" panose="05000000000000000000" pitchFamily="2" charset="2"/>
              <a:buChar char="Ø"/>
            </a:pPr>
            <a:r>
              <a:rPr lang="de-DE" sz="2200" dirty="0"/>
              <a:t>Mehr Funktionalität durch </a:t>
            </a:r>
            <a:r>
              <a:rPr lang="de-DE" sz="2200" dirty="0" err="1"/>
              <a:t>Reducer</a:t>
            </a:r>
            <a:endParaRPr lang="de-DE" sz="2200" dirty="0"/>
          </a:p>
          <a:p>
            <a:pPr marL="457200" indent="-457200">
              <a:buClr>
                <a:srgbClr val="5E42F5"/>
              </a:buClr>
              <a:buFont typeface="Wingdings" panose="05000000000000000000" pitchFamily="2" charset="2"/>
              <a:buChar char="Ø"/>
            </a:pPr>
            <a:r>
              <a:rPr lang="de-DE" sz="2200" dirty="0"/>
              <a:t>Kompatibel mit vielen weiteren </a:t>
            </a:r>
            <a:r>
              <a:rPr lang="de-DE" sz="2200" dirty="0" err="1"/>
              <a:t>Redux</a:t>
            </a:r>
            <a:r>
              <a:rPr lang="de-DE" sz="2200" dirty="0"/>
              <a:t>-Tools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de-D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AA99F37-5CF5-1D80-7CF0-F1B486B06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Redux</a:t>
            </a:r>
            <a:r>
              <a:rPr lang="de-DE" dirty="0"/>
              <a:t> State Management</a:t>
            </a:r>
          </a:p>
        </p:txBody>
      </p:sp>
    </p:spTree>
    <p:extLst>
      <p:ext uri="{BB962C8B-B14F-4D97-AF65-F5344CB8AC3E}">
        <p14:creationId xmlns:p14="http://schemas.microsoft.com/office/powerpoint/2010/main" val="55385689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174E941-C65F-5D09-FF5F-319EEC21A2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Redux</a:t>
            </a:r>
            <a:r>
              <a:rPr lang="de-DE" dirty="0"/>
              <a:t> State Management - Components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EE4EC5-80FE-D70D-8A4C-540D502ABD39}"/>
              </a:ext>
            </a:extLst>
          </p:cNvPr>
          <p:cNvSpPr txBox="1"/>
          <p:nvPr/>
        </p:nvSpPr>
        <p:spPr>
          <a:xfrm>
            <a:off x="838200" y="6123543"/>
            <a:ext cx="75460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Quelle: https://redux.js.org/tutorials/fundamentals/part-2-concepts-data-flow</a:t>
            </a:r>
          </a:p>
        </p:txBody>
      </p:sp>
      <p:pic>
        <p:nvPicPr>
          <p:cNvPr id="8" name="Content Placeholder 7" descr="A diagram of a software flow&#10;&#10;Description automatically generated">
            <a:extLst>
              <a:ext uri="{FF2B5EF4-FFF2-40B4-BE49-F238E27FC236}">
                <a16:creationId xmlns:a16="http://schemas.microsoft.com/office/drawing/2014/main" id="{9D91CE41-A16D-33A9-2BC4-FEB0992EA1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369433"/>
            <a:ext cx="5801784" cy="4351338"/>
          </a:xfrm>
        </p:spPr>
      </p:pic>
    </p:spTree>
    <p:extLst>
      <p:ext uri="{BB962C8B-B14F-4D97-AF65-F5344CB8AC3E}">
        <p14:creationId xmlns:p14="http://schemas.microsoft.com/office/powerpoint/2010/main" val="313357429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6918F-AA9E-5D5C-741F-6B616ADCB2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Redux</a:t>
            </a:r>
            <a:r>
              <a:rPr lang="de-DE" dirty="0"/>
              <a:t> State Management - Store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224F9D-034E-1263-ADC4-676FD9E86202}"/>
              </a:ext>
            </a:extLst>
          </p:cNvPr>
          <p:cNvSpPr txBox="1"/>
          <p:nvPr/>
        </p:nvSpPr>
        <p:spPr>
          <a:xfrm>
            <a:off x="838200" y="1380917"/>
            <a:ext cx="2438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 err="1"/>
              <a:t>store.ts</a:t>
            </a:r>
            <a:endParaRPr lang="de-DE" sz="2000" b="1" dirty="0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91AA00D1-868D-921D-9F8E-F5EA3BD4C6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1874728"/>
            <a:ext cx="6248400" cy="3108543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import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{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Arial Unicode MS"/>
              </a:rPr>
              <a:t>configureStore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}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from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'@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reduxjs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/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toolkit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'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import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userReducer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from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'./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userSlice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'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export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const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1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store</a:t>
            </a:r>
            <a:r>
              <a:rPr kumimoji="0" lang="de-DE" altLang="de-DE" sz="1400" b="1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=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Arial Unicode MS"/>
              </a:rPr>
              <a:t>configureStore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({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reducer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: {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  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user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: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userReducer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}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})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//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Infer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the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 `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RootState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` and `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AppDispatch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`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types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from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the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store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itself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export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type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RootState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=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ReturnType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&lt;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typeof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1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store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.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Arial Unicode MS"/>
              </a:rPr>
              <a:t>getState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&gt;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export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type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AppDispatch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=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typeof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1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store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.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dispatch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endParaRPr kumimoji="0" lang="de-DE" altLang="de-DE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495884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6918F-AA9E-5D5C-741F-6B616ADCB2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Redux</a:t>
            </a:r>
            <a:r>
              <a:rPr lang="de-DE" dirty="0"/>
              <a:t> State Management - </a:t>
            </a:r>
            <a:r>
              <a:rPr lang="de-DE" dirty="0" err="1"/>
              <a:t>Reducer</a:t>
            </a:r>
            <a:endParaRPr lang="de-D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224F9D-034E-1263-ADC4-676FD9E86202}"/>
              </a:ext>
            </a:extLst>
          </p:cNvPr>
          <p:cNvSpPr txBox="1"/>
          <p:nvPr/>
        </p:nvSpPr>
        <p:spPr>
          <a:xfrm>
            <a:off x="838200" y="1380917"/>
            <a:ext cx="2438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 err="1"/>
              <a:t>userSlice.ts</a:t>
            </a:r>
            <a:endParaRPr lang="de-DE" sz="2000" b="1" dirty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AD464BE4-08B5-DAFC-E0AB-D058C0ECC0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45285" y="1833887"/>
            <a:ext cx="3167743" cy="1815882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interface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UserState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{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userId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: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string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|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null;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status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: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'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idle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'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|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'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loading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'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|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'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failed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'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}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const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1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initialState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: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UserState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= {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userId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: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null,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status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: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'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idle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'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}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;</a:t>
            </a:r>
            <a:endParaRPr kumimoji="0" lang="de-DE" altLang="de-DE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27FFD7F1-CB3D-D786-5B4F-CB231A47CA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1743" y="1833887"/>
            <a:ext cx="6558643" cy="4185761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import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{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createSlice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PayloadAction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}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from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'@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reduxjs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/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toolkit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‘;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import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{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RootState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}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from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'./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app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/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store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'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import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{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Arial Unicode MS"/>
              </a:rPr>
              <a:t>useSelector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}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from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'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react-redux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'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…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export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const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1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userSlice</a:t>
            </a:r>
            <a:r>
              <a:rPr kumimoji="0" lang="de-DE" altLang="de-DE" sz="1400" b="1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=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createSlice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({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name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: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'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user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'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initialState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reducers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: {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  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Arial Unicode MS"/>
              </a:rPr>
              <a:t>setUserId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: (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state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action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: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PayloadAction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&lt;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string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|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null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&gt;) =&gt; {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    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state.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userId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=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action.payload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  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}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  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Arial Unicode MS"/>
              </a:rPr>
              <a:t>clearUserId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: (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state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) =&gt; {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    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state.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userId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=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null;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  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}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}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})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export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const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{ </a:t>
            </a:r>
            <a:r>
              <a:rPr kumimoji="0" lang="de-DE" altLang="de-DE" sz="1400" b="1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setUserId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 </a:t>
            </a:r>
            <a:r>
              <a:rPr kumimoji="0" lang="de-DE" altLang="de-DE" sz="1400" b="1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clearUserId</a:t>
            </a:r>
            <a:r>
              <a:rPr kumimoji="0" lang="de-DE" altLang="de-DE" sz="1400" b="1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} = </a:t>
            </a:r>
            <a:r>
              <a:rPr kumimoji="0" lang="de-DE" altLang="de-DE" sz="1400" b="1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userSlice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.actions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export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const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Arial Unicode MS"/>
              </a:rPr>
              <a:t>useUserSlice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= () =&gt;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Arial Unicode MS"/>
              </a:rPr>
              <a:t>useSelector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((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state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: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RootState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) =&gt;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state.user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)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export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default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1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userSlice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.reducer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;</a:t>
            </a:r>
            <a:endParaRPr kumimoji="0" lang="de-DE" altLang="de-DE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7C101D2-B91C-D204-9809-234FDA89288A}"/>
              </a:ext>
            </a:extLst>
          </p:cNvPr>
          <p:cNvCxnSpPr>
            <a:cxnSpLocks/>
          </p:cNvCxnSpPr>
          <p:nvPr/>
        </p:nvCxnSpPr>
        <p:spPr>
          <a:xfrm flipH="1">
            <a:off x="1317171" y="2688772"/>
            <a:ext cx="72281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327726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6918F-AA9E-5D5C-741F-6B616ADCB2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Redux</a:t>
            </a:r>
            <a:r>
              <a:rPr lang="de-DE" dirty="0"/>
              <a:t> State Management - App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224F9D-034E-1263-ADC4-676FD9E86202}"/>
              </a:ext>
            </a:extLst>
          </p:cNvPr>
          <p:cNvSpPr txBox="1"/>
          <p:nvPr/>
        </p:nvSpPr>
        <p:spPr>
          <a:xfrm>
            <a:off x="838200" y="1380917"/>
            <a:ext cx="2438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 err="1"/>
              <a:t>App.tsx</a:t>
            </a:r>
            <a:endParaRPr lang="de-DE" sz="2000" b="1" dirty="0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29BEF382-DB8E-FCBC-09AC-BEE1080D55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9843" y="1967984"/>
            <a:ext cx="3227614" cy="2677656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import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{ Provider }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from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'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react-redux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'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import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{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store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}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from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'./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store.ts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'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</a:b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</a:b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export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default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function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Arial Unicode MS"/>
              </a:rPr>
              <a:t>App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() {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return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(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    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&lt;Provider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/>
              </a:rPr>
              <a:t>store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=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{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store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}&gt;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        &lt;Router /&gt;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      &lt;/Provider&gt;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 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)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}</a:t>
            </a:r>
            <a:endParaRPr kumimoji="0" lang="de-DE" altLang="de-DE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925900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6918F-AA9E-5D5C-741F-6B616ADCB2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Redux</a:t>
            </a:r>
            <a:r>
              <a:rPr lang="de-DE" dirty="0"/>
              <a:t> State Management - </a:t>
            </a:r>
            <a:r>
              <a:rPr lang="de-DE" dirty="0" err="1"/>
              <a:t>Component</a:t>
            </a:r>
            <a:endParaRPr lang="de-D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224F9D-034E-1263-ADC4-676FD9E86202}"/>
              </a:ext>
            </a:extLst>
          </p:cNvPr>
          <p:cNvSpPr txBox="1"/>
          <p:nvPr/>
        </p:nvSpPr>
        <p:spPr>
          <a:xfrm>
            <a:off x="838200" y="1380917"/>
            <a:ext cx="2438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/>
              <a:t>Component_1.tsx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F0915B7E-36F7-2D11-0261-1D1BD43856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1614" y="1781027"/>
            <a:ext cx="4669972" cy="4177495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import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{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Arial Unicode MS"/>
              </a:rPr>
              <a:t>useDispatch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}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from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"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react-redux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"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import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{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useUserSlice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clearUserId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}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from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'./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userSlice.ts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'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</a:b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export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default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function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Component1() {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const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{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status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} =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useUserSlice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()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const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Arial Unicode MS"/>
              </a:rPr>
              <a:t>dispatch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=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Arial Unicode MS"/>
              </a:rPr>
              <a:t>useDispatch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()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const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Arial Unicode MS"/>
              </a:rPr>
              <a:t>handleLogout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= () =&gt; {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  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Arial Unicode MS"/>
              </a:rPr>
              <a:t>dispatch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(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clearUserId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())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}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if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(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status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!== ‘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idle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‘) {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  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return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null;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}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return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(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    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&lt;Button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/>
              </a:rPr>
              <a:t>onClick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=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{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Arial Unicode MS"/>
              </a:rPr>
              <a:t>handleLogout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}&gt;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Logout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&lt;/Button&gt;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 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)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}</a:t>
            </a:r>
            <a:endParaRPr kumimoji="0" lang="de-DE" altLang="de-DE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32281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mountain with a body of water and a person sitting on it&#10;&#10;Description automatically generated">
            <a:extLst>
              <a:ext uri="{FF2B5EF4-FFF2-40B4-BE49-F238E27FC236}">
                <a16:creationId xmlns:a16="http://schemas.microsoft.com/office/drawing/2014/main" id="{67B16135-AE3B-B654-C574-625658B654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8353" y="2160492"/>
            <a:ext cx="3137647" cy="3137647"/>
          </a:xfrm>
          <a:prstGeom prst="rect">
            <a:avLst/>
          </a:prstGeom>
        </p:spPr>
      </p:pic>
      <p:pic>
        <p:nvPicPr>
          <p:cNvPr id="14" name="Picture 13" descr="A logo with a black background&#10;&#10;Description automatically generated">
            <a:extLst>
              <a:ext uri="{FF2B5EF4-FFF2-40B4-BE49-F238E27FC236}">
                <a16:creationId xmlns:a16="http://schemas.microsoft.com/office/drawing/2014/main" id="{976F3689-5BF1-0F8C-1C4F-1FB642B87B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772" y="3095061"/>
            <a:ext cx="1950160" cy="1268508"/>
          </a:xfrm>
          <a:prstGeom prst="rect">
            <a:avLst/>
          </a:prstGeom>
        </p:spPr>
      </p:pic>
      <p:sp>
        <p:nvSpPr>
          <p:cNvPr id="20" name="Title 1">
            <a:extLst>
              <a:ext uri="{FF2B5EF4-FFF2-40B4-BE49-F238E27FC236}">
                <a16:creationId xmlns:a16="http://schemas.microsoft.com/office/drawing/2014/main" id="{19FD0397-61B8-C9FC-0E42-2985B9E82378}"/>
              </a:ext>
            </a:extLst>
          </p:cNvPr>
          <p:cNvSpPr txBox="1">
            <a:spLocks/>
          </p:cNvSpPr>
          <p:nvPr/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34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999" kern="1200">
                <a:solidFill>
                  <a:schemeClr val="tx1"/>
                </a:solidFill>
                <a:latin typeface="Garet Book" pitchFamily="2" charset="0"/>
                <a:ea typeface="+mj-ea"/>
                <a:cs typeface="+mj-cs"/>
              </a:defRPr>
            </a:lvl1pPr>
          </a:lstStyle>
          <a:p>
            <a:r>
              <a:rPr lang="de-DE" sz="6000"/>
              <a:t>Design</a:t>
            </a: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C0F8FF2F-39D5-E7A8-E28A-C183FF5CCDBD}"/>
              </a:ext>
            </a:extLst>
          </p:cNvPr>
          <p:cNvSpPr/>
          <p:nvPr/>
        </p:nvSpPr>
        <p:spPr>
          <a:xfrm>
            <a:off x="2212563" y="3556539"/>
            <a:ext cx="562014" cy="455093"/>
          </a:xfrm>
          <a:prstGeom prst="right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944350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98F98-950E-FD15-8A08-D998C8B0A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Login Request &amp; Jwt Storage</a:t>
            </a:r>
          </a:p>
        </p:txBody>
      </p:sp>
      <p:pic>
        <p:nvPicPr>
          <p:cNvPr id="4" name="Picture 3" descr="A diagram of a company&#10;&#10;Description automatically generated">
            <a:extLst>
              <a:ext uri="{FF2B5EF4-FFF2-40B4-BE49-F238E27FC236}">
                <a16:creationId xmlns:a16="http://schemas.microsoft.com/office/drawing/2014/main" id="{76AB1F0E-F637-2601-3B70-0E56F179C3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3414" y="1690688"/>
            <a:ext cx="10120386" cy="4371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07393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98F98-950E-FD15-8A08-D998C8B0A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Persisting State - Local Storage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42A3791E-6742-B043-6D0F-BA401780D0A0}"/>
              </a:ext>
            </a:extLst>
          </p:cNvPr>
          <p:cNvSpPr txBox="1">
            <a:spLocks/>
          </p:cNvSpPr>
          <p:nvPr/>
        </p:nvSpPr>
        <p:spPr>
          <a:xfrm>
            <a:off x="838200" y="1472973"/>
            <a:ext cx="8036356" cy="48021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defTabSz="914400">
              <a:spcBef>
                <a:spcPts val="500"/>
              </a:spcBef>
              <a:buClr>
                <a:srgbClr val="5E42F5"/>
              </a:buClr>
              <a:buFont typeface="Wingdings" panose="05000000000000000000" pitchFamily="2" charset="2"/>
              <a:buChar char="§"/>
              <a:defRPr/>
            </a:pPr>
            <a:r>
              <a:rPr lang="en-US" sz="1800" dirty="0" err="1"/>
              <a:t>ToDo</a:t>
            </a:r>
            <a:r>
              <a:rPr lang="en-US" sz="1800" dirty="0"/>
              <a:t> 2.1: 	add </a:t>
            </a:r>
            <a:r>
              <a:rPr lang="en-US" sz="1800" dirty="0" err="1"/>
              <a:t>loginReducer</a:t>
            </a:r>
            <a:endParaRPr lang="en-US" sz="1800" dirty="0"/>
          </a:p>
          <a:p>
            <a:pPr marL="817180" lvl="1" indent="-457200" defTabSz="914400">
              <a:buClr>
                <a:srgbClr val="5E42F5"/>
              </a:buClr>
              <a:defRPr/>
            </a:pPr>
            <a:r>
              <a:rPr lang="en-US" sz="1400" dirty="0" err="1"/>
              <a:t>store.ts</a:t>
            </a:r>
            <a:endParaRPr lang="en-US" sz="1400" dirty="0"/>
          </a:p>
          <a:p>
            <a:pPr marL="457200" indent="-457200" defTabSz="914400">
              <a:spcBef>
                <a:spcPts val="500"/>
              </a:spcBef>
              <a:buClr>
                <a:srgbClr val="5E42F5"/>
              </a:buClr>
              <a:buFont typeface="Wingdings" panose="05000000000000000000" pitchFamily="2" charset="2"/>
              <a:buChar char="§"/>
              <a:defRPr/>
            </a:pPr>
            <a:r>
              <a:rPr lang="en-US" sz="1800" dirty="0" err="1"/>
              <a:t>ToDo</a:t>
            </a:r>
            <a:r>
              <a:rPr lang="en-US" sz="1800" dirty="0"/>
              <a:t> 2.2: 	Save </a:t>
            </a:r>
            <a:r>
              <a:rPr lang="en-US" sz="1800" dirty="0" err="1"/>
              <a:t>Jwt</a:t>
            </a:r>
            <a:r>
              <a:rPr lang="en-US" sz="1800" dirty="0"/>
              <a:t> to </a:t>
            </a:r>
            <a:r>
              <a:rPr lang="en-US" sz="1800" dirty="0" err="1"/>
              <a:t>LocalStorage</a:t>
            </a:r>
            <a:endParaRPr lang="en-US" sz="1800" dirty="0"/>
          </a:p>
          <a:p>
            <a:pPr marL="817180" lvl="1" indent="-457200" defTabSz="914400">
              <a:buClr>
                <a:srgbClr val="5E42F5"/>
              </a:buClr>
              <a:defRPr/>
            </a:pPr>
            <a:r>
              <a:rPr lang="en-US" sz="1400" dirty="0" err="1"/>
              <a:t>LoginSlice.ts</a:t>
            </a:r>
            <a:endParaRPr lang="en-US" sz="1400" dirty="0"/>
          </a:p>
          <a:p>
            <a:pPr marL="457200" indent="-457200" defTabSz="914400">
              <a:spcBef>
                <a:spcPts val="500"/>
              </a:spcBef>
              <a:buClr>
                <a:srgbClr val="5E42F5"/>
              </a:buClr>
              <a:buFont typeface="Wingdings" panose="05000000000000000000" pitchFamily="2" charset="2"/>
              <a:buChar char="§"/>
              <a:defRPr/>
            </a:pPr>
            <a:r>
              <a:rPr lang="en-US" sz="1800" dirty="0" err="1"/>
              <a:t>ToDo</a:t>
            </a:r>
            <a:r>
              <a:rPr lang="en-US" sz="1800" dirty="0"/>
              <a:t> 2.3: 	Remove </a:t>
            </a:r>
            <a:r>
              <a:rPr lang="en-US" sz="1800" dirty="0" err="1"/>
              <a:t>Jwt</a:t>
            </a:r>
            <a:r>
              <a:rPr lang="en-US" sz="1800" dirty="0"/>
              <a:t> from </a:t>
            </a:r>
            <a:r>
              <a:rPr lang="en-US" sz="1800" dirty="0" err="1"/>
              <a:t>LocalStorage</a:t>
            </a:r>
            <a:endParaRPr lang="en-US" sz="1800" dirty="0"/>
          </a:p>
          <a:p>
            <a:pPr marL="817180" lvl="1" indent="-457200" defTabSz="914400">
              <a:buClr>
                <a:srgbClr val="5E42F5"/>
              </a:buClr>
              <a:defRPr/>
            </a:pPr>
            <a:r>
              <a:rPr lang="en-US" sz="1400" dirty="0" err="1"/>
              <a:t>LoginSlice.ts</a:t>
            </a:r>
            <a:endParaRPr lang="en-US" sz="1400" dirty="0"/>
          </a:p>
          <a:p>
            <a:pPr marL="457200" indent="-457200" defTabSz="914400">
              <a:spcBef>
                <a:spcPts val="500"/>
              </a:spcBef>
              <a:buClr>
                <a:srgbClr val="5E42F5"/>
              </a:buClr>
              <a:buFont typeface="Wingdings" panose="05000000000000000000" pitchFamily="2" charset="2"/>
              <a:buChar char="§"/>
              <a:defRPr/>
            </a:pPr>
            <a:r>
              <a:rPr lang="en-US" sz="1800" dirty="0" err="1"/>
              <a:t>ToDo</a:t>
            </a:r>
            <a:r>
              <a:rPr lang="en-US" sz="1800" dirty="0"/>
              <a:t> 2.4: 	export actions</a:t>
            </a:r>
          </a:p>
          <a:p>
            <a:pPr marL="817180" lvl="1" indent="-457200" defTabSz="914400">
              <a:buClr>
                <a:srgbClr val="5E42F5"/>
              </a:buClr>
              <a:defRPr/>
            </a:pPr>
            <a:r>
              <a:rPr lang="en-US" sz="1400" dirty="0" err="1"/>
              <a:t>loginSlice.ts</a:t>
            </a:r>
            <a:endParaRPr lang="en-US" sz="1400" dirty="0"/>
          </a:p>
          <a:p>
            <a:pPr marL="457200" indent="-457200" defTabSz="914400">
              <a:spcBef>
                <a:spcPts val="500"/>
              </a:spcBef>
              <a:buClr>
                <a:srgbClr val="5E42F5"/>
              </a:buClr>
              <a:buFont typeface="Wingdings" panose="05000000000000000000" pitchFamily="2" charset="2"/>
              <a:buChar char="§"/>
              <a:defRPr/>
            </a:pPr>
            <a:r>
              <a:rPr lang="en-US" sz="1800" dirty="0" err="1"/>
              <a:t>ToDo</a:t>
            </a:r>
            <a:r>
              <a:rPr lang="en-US" sz="1800" dirty="0"/>
              <a:t> 2.5: 	dispatch </a:t>
            </a:r>
            <a:r>
              <a:rPr lang="en-US" sz="1800" dirty="0" err="1"/>
              <a:t>setLoggedIn</a:t>
            </a:r>
            <a:endParaRPr lang="en-US" sz="1800" dirty="0"/>
          </a:p>
          <a:p>
            <a:pPr marL="817180" lvl="1" indent="-457200" defTabSz="914400">
              <a:buClr>
                <a:srgbClr val="5E42F5"/>
              </a:buClr>
              <a:defRPr/>
            </a:pPr>
            <a:r>
              <a:rPr lang="en-US" sz="1400" dirty="0" err="1"/>
              <a:t>LoginPage.tsx</a:t>
            </a:r>
            <a:endParaRPr lang="en-US" sz="1400" dirty="0"/>
          </a:p>
          <a:p>
            <a:pPr marL="457200" indent="-457200" defTabSz="914400">
              <a:spcBef>
                <a:spcPts val="500"/>
              </a:spcBef>
              <a:buClr>
                <a:srgbClr val="5E42F5"/>
              </a:buClr>
              <a:buFont typeface="Wingdings" panose="05000000000000000000" pitchFamily="2" charset="2"/>
              <a:buChar char="§"/>
              <a:defRPr/>
            </a:pPr>
            <a:r>
              <a:rPr lang="en-US" sz="1800" dirty="0" err="1"/>
              <a:t>ToDo</a:t>
            </a:r>
            <a:r>
              <a:rPr lang="en-US" sz="1800" dirty="0"/>
              <a:t> 2.6: 	dispatch </a:t>
            </a:r>
            <a:r>
              <a:rPr lang="en-US" sz="1800" dirty="0" err="1"/>
              <a:t>setLoggedOut</a:t>
            </a:r>
            <a:endParaRPr lang="en-US" sz="1800" dirty="0"/>
          </a:p>
          <a:p>
            <a:pPr marL="817180" lvl="1" indent="-457200" defTabSz="914400">
              <a:buClr>
                <a:srgbClr val="5E42F5"/>
              </a:buClr>
              <a:defRPr/>
            </a:pPr>
            <a:r>
              <a:rPr lang="en-US" sz="1400" dirty="0" err="1"/>
              <a:t>UserMenu.tsx</a:t>
            </a:r>
            <a:endParaRPr lang="en-US" sz="1400" dirty="0"/>
          </a:p>
          <a:p>
            <a:pPr marL="457200" indent="-457200" defTabSz="914400">
              <a:spcBef>
                <a:spcPts val="500"/>
              </a:spcBef>
              <a:buClr>
                <a:srgbClr val="5E42F5"/>
              </a:buClr>
              <a:buFont typeface="Wingdings" panose="05000000000000000000" pitchFamily="2" charset="2"/>
              <a:buChar char="§"/>
              <a:defRPr/>
            </a:pPr>
            <a:r>
              <a:rPr lang="en-US" sz="1800" dirty="0" err="1"/>
              <a:t>ToDo</a:t>
            </a:r>
            <a:r>
              <a:rPr lang="en-US" sz="1800" dirty="0"/>
              <a:t> 2.7: 	Use </a:t>
            </a:r>
            <a:r>
              <a:rPr lang="en-US" sz="1800" dirty="0" err="1"/>
              <a:t>Jwt</a:t>
            </a:r>
            <a:r>
              <a:rPr lang="en-US" sz="1800" dirty="0"/>
              <a:t> from </a:t>
            </a:r>
            <a:r>
              <a:rPr lang="en-US" sz="1800" dirty="0" err="1"/>
              <a:t>LoginSlice</a:t>
            </a:r>
            <a:r>
              <a:rPr lang="en-US" sz="1800" dirty="0"/>
              <a:t> to redirect to </a:t>
            </a:r>
            <a:r>
              <a:rPr lang="en-US" sz="1800" dirty="0" err="1"/>
              <a:t>MenuPage</a:t>
            </a:r>
            <a:endParaRPr lang="en-US" sz="1800" dirty="0"/>
          </a:p>
          <a:p>
            <a:pPr marL="817180" lvl="1" indent="-457200" defTabSz="914400">
              <a:buClr>
                <a:srgbClr val="5E42F5"/>
              </a:buClr>
              <a:defRPr/>
            </a:pPr>
            <a:r>
              <a:rPr lang="en-US" sz="1400" dirty="0" err="1"/>
              <a:t>LoginRoute.ts</a:t>
            </a:r>
            <a:endParaRPr lang="en-US" sz="1400" dirty="0"/>
          </a:p>
          <a:p>
            <a:pPr lvl="1" indent="0" defTabSz="914400">
              <a:buClr>
                <a:srgbClr val="5E42F5"/>
              </a:buClr>
              <a:buNone/>
              <a:defRPr/>
            </a:pPr>
            <a:endParaRPr lang="en-US" sz="1400" dirty="0"/>
          </a:p>
          <a:p>
            <a:pPr marL="457200" indent="-457200" defTabSz="914400">
              <a:buClr>
                <a:srgbClr val="5E42F5"/>
              </a:buClr>
              <a:defRPr/>
            </a:pPr>
            <a:r>
              <a:rPr lang="de-DE" sz="1800" u="sng" dirty="0"/>
              <a:t>Zusatzaufgabe</a:t>
            </a:r>
            <a:r>
              <a:rPr lang="de-DE" sz="1800" dirty="0"/>
              <a:t>: Baue eine </a:t>
            </a:r>
            <a:r>
              <a:rPr lang="de-DE" sz="1800" dirty="0" err="1"/>
              <a:t>useLoginSelector</a:t>
            </a:r>
            <a:r>
              <a:rPr lang="de-DE" sz="1800" dirty="0"/>
              <a:t> </a:t>
            </a:r>
            <a:r>
              <a:rPr lang="de-DE" sz="1800" dirty="0" err="1"/>
              <a:t>Function</a:t>
            </a:r>
            <a:r>
              <a:rPr lang="de-DE" sz="1800" dirty="0"/>
              <a:t> im </a:t>
            </a:r>
            <a:r>
              <a:rPr lang="de-DE" sz="1800" dirty="0" err="1"/>
              <a:t>loginSlice</a:t>
            </a:r>
            <a:r>
              <a:rPr lang="de-DE" sz="1800" dirty="0"/>
              <a:t> um in der </a:t>
            </a:r>
            <a:r>
              <a:rPr lang="de-DE" sz="1800" dirty="0" err="1"/>
              <a:t>LoginRoute</a:t>
            </a:r>
            <a:r>
              <a:rPr lang="de-DE" sz="1800" dirty="0"/>
              <a:t> einfacher auf den State zugreifen zu können</a:t>
            </a:r>
            <a:endParaRPr lang="en-DE" sz="1800" dirty="0"/>
          </a:p>
          <a:p>
            <a:pPr marL="817180" lvl="1" indent="-457200" defTabSz="914400">
              <a:buClr>
                <a:srgbClr val="5E42F5"/>
              </a:buClr>
              <a:defRPr/>
            </a:pPr>
            <a:endParaRPr lang="en-DE" sz="1400" dirty="0"/>
          </a:p>
        </p:txBody>
      </p:sp>
    </p:spTree>
    <p:extLst>
      <p:ext uri="{BB962C8B-B14F-4D97-AF65-F5344CB8AC3E}">
        <p14:creationId xmlns:p14="http://schemas.microsoft.com/office/powerpoint/2010/main" val="132568432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A5FD65-7FDD-4D18-C678-836520144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React Hooks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AB5AD5-718A-E719-D22A-1AA46A1A87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By Tim</a:t>
            </a:r>
          </a:p>
        </p:txBody>
      </p:sp>
    </p:spTree>
    <p:extLst>
      <p:ext uri="{BB962C8B-B14F-4D97-AF65-F5344CB8AC3E}">
        <p14:creationId xmlns:p14="http://schemas.microsoft.com/office/powerpoint/2010/main" val="217616006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F15C4302-1904-95F5-7E7B-E687AE6F4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345" y="365125"/>
            <a:ext cx="10515311" cy="1325563"/>
          </a:xfrm>
        </p:spPr>
        <p:txBody>
          <a:bodyPr anchor="ctr">
            <a:normAutofit/>
          </a:bodyPr>
          <a:lstStyle/>
          <a:p>
            <a:r>
              <a:rPr lang="de-DE"/>
              <a:t>Pitfall – Object in Dependencies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87BCF87-D624-D76E-9998-6859AFCC027F}"/>
              </a:ext>
            </a:extLst>
          </p:cNvPr>
          <p:cNvSpPr txBox="1"/>
          <p:nvPr/>
        </p:nvSpPr>
        <p:spPr>
          <a:xfrm>
            <a:off x="838345" y="3199382"/>
            <a:ext cx="4811806" cy="92333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br>
              <a:rPr lang="en-US">
                <a:solidFill>
                  <a:srgbClr val="808080"/>
                </a:solidFill>
                <a:effectLst/>
                <a:latin typeface="JetBrains Mono"/>
              </a:rPr>
            </a:b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pokemons.</a:t>
            </a: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push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({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id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lang="en-US">
                <a:solidFill>
                  <a:srgbClr val="6897BB"/>
                </a:solidFill>
                <a:effectLst/>
                <a:latin typeface="JetBrains Mono"/>
              </a:rPr>
              <a:t>1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name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lang="en-US">
                <a:solidFill>
                  <a:srgbClr val="6A8759"/>
                </a:solidFill>
                <a:effectLst/>
                <a:latin typeface="JetBrains Mono"/>
              </a:rPr>
              <a:t>'Bulbasaur'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})</a:t>
            </a:r>
            <a:br>
              <a:rPr lang="en-US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useEffect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handleSomething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[pokemons])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lang="en-US">
              <a:solidFill>
                <a:srgbClr val="A9B7C6"/>
              </a:solidFill>
              <a:effectLst/>
              <a:latin typeface="JetBrains Mono"/>
            </a:endParaRPr>
          </a:p>
        </p:txBody>
      </p:sp>
      <p:sp>
        <p:nvSpPr>
          <p:cNvPr id="38" name="Content Placeholder 3">
            <a:extLst>
              <a:ext uri="{FF2B5EF4-FFF2-40B4-BE49-F238E27FC236}">
                <a16:creationId xmlns:a16="http://schemas.microsoft.com/office/drawing/2014/main" id="{D772F889-981A-8E6E-E2AC-2A134FF98A34}"/>
              </a:ext>
            </a:extLst>
          </p:cNvPr>
          <p:cNvSpPr txBox="1">
            <a:spLocks/>
          </p:cNvSpPr>
          <p:nvPr/>
        </p:nvSpPr>
        <p:spPr>
          <a:xfrm>
            <a:off x="839789" y="2030820"/>
            <a:ext cx="6577029" cy="7044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defTabSz="914400">
              <a:spcBef>
                <a:spcPts val="500"/>
              </a:spcBef>
              <a:buClr>
                <a:srgbClr val="5E42F5"/>
              </a:buClr>
              <a:buFont typeface="Wingdings" panose="05000000000000000000" pitchFamily="2" charset="2"/>
              <a:buChar char="§"/>
              <a:defRPr/>
            </a:pPr>
            <a:r>
              <a:rPr lang="en-US" sz="1800"/>
              <a:t>Nur Änderungen am Objekt lösen useEffect aus</a:t>
            </a:r>
          </a:p>
          <a:p>
            <a:pPr marL="457200" indent="-457200" defTabSz="914400">
              <a:spcBef>
                <a:spcPts val="500"/>
              </a:spcBef>
              <a:buClr>
                <a:srgbClr val="5E42F5"/>
              </a:buClr>
              <a:buFont typeface="Wingdings" panose="05000000000000000000" pitchFamily="2" charset="2"/>
              <a:buChar char="§"/>
              <a:defRPr/>
            </a:pPr>
            <a:r>
              <a:rPr lang="en-US" sz="1800"/>
              <a:t>Unterobjekte haben keinen Einfluss</a:t>
            </a:r>
            <a:endParaRPr lang="en-DE" sz="18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EA89B3-C92B-3EDB-0B31-26E18A00B435}"/>
              </a:ext>
            </a:extLst>
          </p:cNvPr>
          <p:cNvSpPr txBox="1"/>
          <p:nvPr/>
        </p:nvSpPr>
        <p:spPr>
          <a:xfrm>
            <a:off x="838344" y="4497204"/>
            <a:ext cx="4811807" cy="92333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br>
              <a:rPr lang="en-US">
                <a:solidFill>
                  <a:srgbClr val="808080"/>
                </a:solidFill>
                <a:effectLst/>
                <a:latin typeface="JetBrains Mono"/>
              </a:rPr>
            </a:b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pokemons.</a:t>
            </a: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push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({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id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lang="en-US">
                <a:solidFill>
                  <a:srgbClr val="6897BB"/>
                </a:solidFill>
                <a:effectLst/>
                <a:latin typeface="JetBrains Mono"/>
              </a:rPr>
              <a:t>1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name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lang="en-US">
                <a:solidFill>
                  <a:srgbClr val="6A8759"/>
                </a:solidFill>
                <a:effectLst/>
                <a:latin typeface="JetBrains Mono"/>
              </a:rPr>
              <a:t>'Bulbasaur'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})</a:t>
            </a:r>
            <a:br>
              <a:rPr lang="en-US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useEffect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handleSomething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[pokemons.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length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])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lang="en-US">
              <a:solidFill>
                <a:srgbClr val="A9B7C6"/>
              </a:solidFill>
              <a:effectLst/>
              <a:latin typeface="JetBrains Mono"/>
            </a:endParaRPr>
          </a:p>
        </p:txBody>
      </p:sp>
    </p:spTree>
    <p:extLst>
      <p:ext uri="{BB962C8B-B14F-4D97-AF65-F5344CB8AC3E}">
        <p14:creationId xmlns:p14="http://schemas.microsoft.com/office/powerpoint/2010/main" val="15322160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F15C4302-1904-95F5-7E7B-E687AE6F4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345" y="365125"/>
            <a:ext cx="10515311" cy="1325563"/>
          </a:xfrm>
        </p:spPr>
        <p:txBody>
          <a:bodyPr anchor="ctr">
            <a:normAutofit/>
          </a:bodyPr>
          <a:lstStyle/>
          <a:p>
            <a:r>
              <a:rPr lang="de-DE"/>
              <a:t>Pitfall – Object in Dependencies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87BCF87-D624-D76E-9998-6859AFCC027F}"/>
              </a:ext>
            </a:extLst>
          </p:cNvPr>
          <p:cNvSpPr txBox="1"/>
          <p:nvPr/>
        </p:nvSpPr>
        <p:spPr>
          <a:xfrm>
            <a:off x="838345" y="3199382"/>
            <a:ext cx="4811806" cy="92333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808080"/>
                </a:solidFill>
                <a:effectLst/>
                <a:latin typeface="JetBrains Mono"/>
              </a:rPr>
              <a:t>// Not Triggered</a:t>
            </a:r>
            <a:br>
              <a:rPr lang="en-US">
                <a:solidFill>
                  <a:srgbClr val="808080"/>
                </a:solidFill>
                <a:effectLst/>
                <a:latin typeface="JetBrains Mono"/>
              </a:rPr>
            </a:b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pokemons.</a:t>
            </a: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push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({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id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lang="en-US">
                <a:solidFill>
                  <a:srgbClr val="6897BB"/>
                </a:solidFill>
                <a:effectLst/>
                <a:latin typeface="JetBrains Mono"/>
              </a:rPr>
              <a:t>1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name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lang="en-US">
                <a:solidFill>
                  <a:srgbClr val="6A8759"/>
                </a:solidFill>
                <a:effectLst/>
                <a:latin typeface="JetBrains Mono"/>
              </a:rPr>
              <a:t>'Bulbasaur'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})</a:t>
            </a:r>
            <a:br>
              <a:rPr lang="en-US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useEffect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handleSomething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[pokemons])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lang="en-US">
              <a:solidFill>
                <a:srgbClr val="A9B7C6"/>
              </a:solidFill>
              <a:effectLst/>
              <a:latin typeface="JetBrains Mono"/>
            </a:endParaRPr>
          </a:p>
        </p:txBody>
      </p:sp>
      <p:sp>
        <p:nvSpPr>
          <p:cNvPr id="38" name="Content Placeholder 3">
            <a:extLst>
              <a:ext uri="{FF2B5EF4-FFF2-40B4-BE49-F238E27FC236}">
                <a16:creationId xmlns:a16="http://schemas.microsoft.com/office/drawing/2014/main" id="{D772F889-981A-8E6E-E2AC-2A134FF98A34}"/>
              </a:ext>
            </a:extLst>
          </p:cNvPr>
          <p:cNvSpPr txBox="1">
            <a:spLocks/>
          </p:cNvSpPr>
          <p:nvPr/>
        </p:nvSpPr>
        <p:spPr>
          <a:xfrm>
            <a:off x="839789" y="2030820"/>
            <a:ext cx="6577029" cy="7044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defTabSz="914400">
              <a:spcBef>
                <a:spcPts val="500"/>
              </a:spcBef>
              <a:buClr>
                <a:srgbClr val="5E42F5"/>
              </a:buClr>
              <a:buFont typeface="Wingdings" panose="05000000000000000000" pitchFamily="2" charset="2"/>
              <a:buChar char="§"/>
              <a:defRPr/>
            </a:pPr>
            <a:r>
              <a:rPr lang="en-US" sz="1800"/>
              <a:t>Nur Änderungen am Objekt lösen useEffect aus</a:t>
            </a:r>
          </a:p>
          <a:p>
            <a:pPr marL="457200" indent="-457200" defTabSz="914400">
              <a:spcBef>
                <a:spcPts val="500"/>
              </a:spcBef>
              <a:buClr>
                <a:srgbClr val="5E42F5"/>
              </a:buClr>
              <a:buFont typeface="Wingdings" panose="05000000000000000000" pitchFamily="2" charset="2"/>
              <a:buChar char="§"/>
              <a:defRPr/>
            </a:pPr>
            <a:r>
              <a:rPr lang="en-US" sz="1800"/>
              <a:t>Unterobjekte haben keinen Einfluss</a:t>
            </a:r>
            <a:endParaRPr lang="en-DE" sz="18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EA89B3-C92B-3EDB-0B31-26E18A00B435}"/>
              </a:ext>
            </a:extLst>
          </p:cNvPr>
          <p:cNvSpPr txBox="1"/>
          <p:nvPr/>
        </p:nvSpPr>
        <p:spPr>
          <a:xfrm>
            <a:off x="838344" y="4497204"/>
            <a:ext cx="4811807" cy="92333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808080"/>
                </a:solidFill>
                <a:effectLst/>
                <a:latin typeface="JetBrains Mono"/>
              </a:rPr>
              <a:t>// Triggered</a:t>
            </a:r>
            <a:br>
              <a:rPr lang="en-US">
                <a:solidFill>
                  <a:srgbClr val="808080"/>
                </a:solidFill>
                <a:effectLst/>
                <a:latin typeface="JetBrains Mono"/>
              </a:rPr>
            </a:b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pokemons.</a:t>
            </a: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push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({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id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lang="en-US">
                <a:solidFill>
                  <a:srgbClr val="6897BB"/>
                </a:solidFill>
                <a:effectLst/>
                <a:latin typeface="JetBrains Mono"/>
              </a:rPr>
              <a:t>1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name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lang="en-US">
                <a:solidFill>
                  <a:srgbClr val="6A8759"/>
                </a:solidFill>
                <a:effectLst/>
                <a:latin typeface="JetBrains Mono"/>
              </a:rPr>
              <a:t>'Bulbasaur'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})</a:t>
            </a:r>
            <a:br>
              <a:rPr lang="en-US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useEffect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handleSomething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[pokemons.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length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])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lang="en-US">
              <a:solidFill>
                <a:srgbClr val="A9B7C6"/>
              </a:solidFill>
              <a:effectLst/>
              <a:latin typeface="JetBrains Mono"/>
            </a:endParaRPr>
          </a:p>
        </p:txBody>
      </p:sp>
    </p:spTree>
    <p:extLst>
      <p:ext uri="{BB962C8B-B14F-4D97-AF65-F5344CB8AC3E}">
        <p14:creationId xmlns:p14="http://schemas.microsoft.com/office/powerpoint/2010/main" val="303625951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F15C4302-1904-95F5-7E7B-E687AE6F4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345" y="365125"/>
            <a:ext cx="10515311" cy="1325563"/>
          </a:xfrm>
        </p:spPr>
        <p:txBody>
          <a:bodyPr anchor="ctr">
            <a:normAutofit/>
          </a:bodyPr>
          <a:lstStyle/>
          <a:p>
            <a:r>
              <a:rPr lang="de-DE"/>
              <a:t>Pitfall – Object in Dependencies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87BCF87-D624-D76E-9998-6859AFCC027F}"/>
              </a:ext>
            </a:extLst>
          </p:cNvPr>
          <p:cNvSpPr txBox="1"/>
          <p:nvPr/>
        </p:nvSpPr>
        <p:spPr>
          <a:xfrm>
            <a:off x="838345" y="3199382"/>
            <a:ext cx="4811806" cy="92333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808080"/>
                </a:solidFill>
                <a:effectLst/>
                <a:latin typeface="JetBrains Mono"/>
              </a:rPr>
              <a:t>// Not Triggered</a:t>
            </a:r>
            <a:br>
              <a:rPr lang="en-US">
                <a:solidFill>
                  <a:srgbClr val="808080"/>
                </a:solidFill>
                <a:effectLst/>
                <a:latin typeface="JetBrains Mono"/>
              </a:rPr>
            </a:b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pokemons.</a:t>
            </a: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push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({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id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lang="en-US">
                <a:solidFill>
                  <a:srgbClr val="6897BB"/>
                </a:solidFill>
                <a:effectLst/>
                <a:latin typeface="JetBrains Mono"/>
              </a:rPr>
              <a:t>1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name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lang="en-US">
                <a:solidFill>
                  <a:srgbClr val="6A8759"/>
                </a:solidFill>
                <a:effectLst/>
                <a:latin typeface="JetBrains Mono"/>
              </a:rPr>
              <a:t>'Bulbasaur'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})</a:t>
            </a:r>
            <a:br>
              <a:rPr lang="en-US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useEffect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handleSomething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[pokemons])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lang="en-US">
              <a:solidFill>
                <a:srgbClr val="A9B7C6"/>
              </a:solidFill>
              <a:effectLst/>
              <a:latin typeface="JetBrains Mono"/>
            </a:endParaRPr>
          </a:p>
        </p:txBody>
      </p:sp>
      <p:sp>
        <p:nvSpPr>
          <p:cNvPr id="38" name="Content Placeholder 3">
            <a:extLst>
              <a:ext uri="{FF2B5EF4-FFF2-40B4-BE49-F238E27FC236}">
                <a16:creationId xmlns:a16="http://schemas.microsoft.com/office/drawing/2014/main" id="{D772F889-981A-8E6E-E2AC-2A134FF98A34}"/>
              </a:ext>
            </a:extLst>
          </p:cNvPr>
          <p:cNvSpPr txBox="1">
            <a:spLocks/>
          </p:cNvSpPr>
          <p:nvPr/>
        </p:nvSpPr>
        <p:spPr>
          <a:xfrm>
            <a:off x="839789" y="2030820"/>
            <a:ext cx="6577029" cy="7044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defTabSz="914400">
              <a:spcBef>
                <a:spcPts val="500"/>
              </a:spcBef>
              <a:buClr>
                <a:srgbClr val="5E42F5"/>
              </a:buClr>
              <a:buFont typeface="Wingdings" panose="05000000000000000000" pitchFamily="2" charset="2"/>
              <a:buChar char="§"/>
              <a:defRPr/>
            </a:pPr>
            <a:r>
              <a:rPr lang="en-US" sz="1800"/>
              <a:t>Nur Änderungen am Objekt lösen useEffect aus</a:t>
            </a:r>
          </a:p>
          <a:p>
            <a:pPr marL="457200" indent="-457200" defTabSz="914400">
              <a:spcBef>
                <a:spcPts val="500"/>
              </a:spcBef>
              <a:buClr>
                <a:srgbClr val="5E42F5"/>
              </a:buClr>
              <a:buFont typeface="Wingdings" panose="05000000000000000000" pitchFamily="2" charset="2"/>
              <a:buChar char="§"/>
              <a:defRPr/>
            </a:pPr>
            <a:r>
              <a:rPr lang="en-US" sz="1800"/>
              <a:t>Unterobjekte haben keinen Einfluss</a:t>
            </a:r>
            <a:endParaRPr lang="en-DE" sz="18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EA89B3-C92B-3EDB-0B31-26E18A00B435}"/>
              </a:ext>
            </a:extLst>
          </p:cNvPr>
          <p:cNvSpPr txBox="1"/>
          <p:nvPr/>
        </p:nvSpPr>
        <p:spPr>
          <a:xfrm>
            <a:off x="838344" y="4497204"/>
            <a:ext cx="4811807" cy="92333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808080"/>
                </a:solidFill>
                <a:effectLst/>
                <a:latin typeface="JetBrains Mono"/>
              </a:rPr>
              <a:t>// Triggered</a:t>
            </a:r>
            <a:br>
              <a:rPr lang="en-US">
                <a:solidFill>
                  <a:srgbClr val="808080"/>
                </a:solidFill>
                <a:effectLst/>
                <a:latin typeface="JetBrains Mono"/>
              </a:rPr>
            </a:b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pokemons.</a:t>
            </a: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push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({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id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lang="en-US">
                <a:solidFill>
                  <a:srgbClr val="6897BB"/>
                </a:solidFill>
                <a:effectLst/>
                <a:latin typeface="JetBrains Mono"/>
              </a:rPr>
              <a:t>1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name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lang="en-US">
                <a:solidFill>
                  <a:srgbClr val="6A8759"/>
                </a:solidFill>
                <a:effectLst/>
                <a:latin typeface="JetBrains Mono"/>
              </a:rPr>
              <a:t>'Bulbasaur'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})</a:t>
            </a:r>
            <a:br>
              <a:rPr lang="en-US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useEffect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handleSomething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[pokemons.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length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])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lang="en-US">
              <a:solidFill>
                <a:srgbClr val="A9B7C6"/>
              </a:solidFill>
              <a:effectLst/>
              <a:latin typeface="JetBrains Mono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B1F8F26-D868-BC45-696A-B835AB0BC76A}"/>
              </a:ext>
            </a:extLst>
          </p:cNvPr>
          <p:cNvSpPr txBox="1"/>
          <p:nvPr/>
        </p:nvSpPr>
        <p:spPr>
          <a:xfrm>
            <a:off x="6161141" y="3199382"/>
            <a:ext cx="4811808" cy="92333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br>
              <a:rPr lang="en-US">
                <a:solidFill>
                  <a:srgbClr val="808080"/>
                </a:solidFill>
                <a:effectLst/>
                <a:latin typeface="JetBrains Mono"/>
              </a:rPr>
            </a:b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pokemons[</a:t>
            </a:r>
            <a:r>
              <a:rPr lang="en-US">
                <a:solidFill>
                  <a:srgbClr val="6897BB"/>
                </a:solidFill>
                <a:effectLst/>
                <a:latin typeface="JetBrains Mono"/>
              </a:rPr>
              <a:t>0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].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name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= </a:t>
            </a:r>
            <a:r>
              <a:rPr lang="en-US">
                <a:solidFill>
                  <a:srgbClr val="6A8759"/>
                </a:solidFill>
                <a:effectLst/>
                <a:latin typeface="JetBrains Mono"/>
              </a:rPr>
              <a:t>'Ivysaur'</a:t>
            </a:r>
            <a:br>
              <a:rPr lang="en-US">
                <a:solidFill>
                  <a:srgbClr val="6A8759"/>
                </a:solidFill>
                <a:effectLst/>
                <a:latin typeface="JetBrains Mono"/>
              </a:rPr>
            </a:b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useEffect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handleSomething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[pokemons.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length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])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lang="en-US">
              <a:solidFill>
                <a:srgbClr val="A9B7C6"/>
              </a:solidFill>
              <a:effectLst/>
              <a:latin typeface="JetBrains Mono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5F2A34D-6516-D4A4-421F-278AA88AAF10}"/>
              </a:ext>
            </a:extLst>
          </p:cNvPr>
          <p:cNvSpPr txBox="1"/>
          <p:nvPr/>
        </p:nvSpPr>
        <p:spPr>
          <a:xfrm>
            <a:off x="6161141" y="4494091"/>
            <a:ext cx="4811808" cy="92333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br>
              <a:rPr lang="en-US">
                <a:solidFill>
                  <a:srgbClr val="808080"/>
                </a:solidFill>
                <a:effectLst/>
                <a:latin typeface="JetBrains Mono"/>
              </a:rPr>
            </a:b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pokemons = [...pokemons]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lang="en-US">
                <a:solidFill>
                  <a:srgbClr val="CC7832"/>
                </a:solidFill>
                <a:effectLst/>
                <a:latin typeface="JetBrains Mono"/>
              </a:rPr>
            </a:b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useEffect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handleSomething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[pokemons])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lang="en-US">
              <a:solidFill>
                <a:srgbClr val="A9B7C6"/>
              </a:solidFill>
              <a:effectLst/>
              <a:latin typeface="JetBrains Mono"/>
            </a:endParaRPr>
          </a:p>
        </p:txBody>
      </p:sp>
    </p:spTree>
    <p:extLst>
      <p:ext uri="{BB962C8B-B14F-4D97-AF65-F5344CB8AC3E}">
        <p14:creationId xmlns:p14="http://schemas.microsoft.com/office/powerpoint/2010/main" val="31354442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F15C4302-1904-95F5-7E7B-E687AE6F4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345" y="365125"/>
            <a:ext cx="10515311" cy="1325563"/>
          </a:xfrm>
        </p:spPr>
        <p:txBody>
          <a:bodyPr anchor="ctr">
            <a:normAutofit/>
          </a:bodyPr>
          <a:lstStyle/>
          <a:p>
            <a:r>
              <a:rPr lang="de-DE"/>
              <a:t>Pitfall – Object in Dependencies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87BCF87-D624-D76E-9998-6859AFCC027F}"/>
              </a:ext>
            </a:extLst>
          </p:cNvPr>
          <p:cNvSpPr txBox="1"/>
          <p:nvPr/>
        </p:nvSpPr>
        <p:spPr>
          <a:xfrm>
            <a:off x="838345" y="3199382"/>
            <a:ext cx="4811806" cy="92333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808080"/>
                </a:solidFill>
                <a:effectLst/>
                <a:latin typeface="JetBrains Mono"/>
              </a:rPr>
              <a:t>// Not Triggered</a:t>
            </a:r>
            <a:br>
              <a:rPr lang="en-US">
                <a:solidFill>
                  <a:srgbClr val="808080"/>
                </a:solidFill>
                <a:effectLst/>
                <a:latin typeface="JetBrains Mono"/>
              </a:rPr>
            </a:b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pokemons.</a:t>
            </a: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push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({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id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lang="en-US">
                <a:solidFill>
                  <a:srgbClr val="6897BB"/>
                </a:solidFill>
                <a:effectLst/>
                <a:latin typeface="JetBrains Mono"/>
              </a:rPr>
              <a:t>1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name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lang="en-US">
                <a:solidFill>
                  <a:srgbClr val="6A8759"/>
                </a:solidFill>
                <a:effectLst/>
                <a:latin typeface="JetBrains Mono"/>
              </a:rPr>
              <a:t>'Bulbasaur'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})</a:t>
            </a:r>
            <a:br>
              <a:rPr lang="en-US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useEffect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handleSomething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[pokemons])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lang="en-US">
              <a:solidFill>
                <a:srgbClr val="A9B7C6"/>
              </a:solidFill>
              <a:effectLst/>
              <a:latin typeface="JetBrains Mono"/>
            </a:endParaRPr>
          </a:p>
        </p:txBody>
      </p:sp>
      <p:sp>
        <p:nvSpPr>
          <p:cNvPr id="38" name="Content Placeholder 3">
            <a:extLst>
              <a:ext uri="{FF2B5EF4-FFF2-40B4-BE49-F238E27FC236}">
                <a16:creationId xmlns:a16="http://schemas.microsoft.com/office/drawing/2014/main" id="{D772F889-981A-8E6E-E2AC-2A134FF98A34}"/>
              </a:ext>
            </a:extLst>
          </p:cNvPr>
          <p:cNvSpPr txBox="1">
            <a:spLocks/>
          </p:cNvSpPr>
          <p:nvPr/>
        </p:nvSpPr>
        <p:spPr>
          <a:xfrm>
            <a:off x="839789" y="2030820"/>
            <a:ext cx="6577029" cy="7044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defTabSz="914400">
              <a:spcBef>
                <a:spcPts val="500"/>
              </a:spcBef>
              <a:buClr>
                <a:srgbClr val="5E42F5"/>
              </a:buClr>
              <a:buFont typeface="Wingdings" panose="05000000000000000000" pitchFamily="2" charset="2"/>
              <a:buChar char="§"/>
              <a:defRPr/>
            </a:pPr>
            <a:r>
              <a:rPr lang="en-US" sz="1800"/>
              <a:t>Nur Änderungen am Objekt lösen useEffect aus</a:t>
            </a:r>
          </a:p>
          <a:p>
            <a:pPr marL="457200" indent="-457200" defTabSz="914400">
              <a:spcBef>
                <a:spcPts val="500"/>
              </a:spcBef>
              <a:buClr>
                <a:srgbClr val="5E42F5"/>
              </a:buClr>
              <a:buFont typeface="Wingdings" panose="05000000000000000000" pitchFamily="2" charset="2"/>
              <a:buChar char="§"/>
              <a:defRPr/>
            </a:pPr>
            <a:r>
              <a:rPr lang="en-US" sz="1800"/>
              <a:t>Unterobjekte haben keinen Einfluss</a:t>
            </a:r>
            <a:endParaRPr lang="en-DE" sz="18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EA89B3-C92B-3EDB-0B31-26E18A00B435}"/>
              </a:ext>
            </a:extLst>
          </p:cNvPr>
          <p:cNvSpPr txBox="1"/>
          <p:nvPr/>
        </p:nvSpPr>
        <p:spPr>
          <a:xfrm>
            <a:off x="838344" y="4497204"/>
            <a:ext cx="4811807" cy="92333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808080"/>
                </a:solidFill>
                <a:effectLst/>
                <a:latin typeface="JetBrains Mono"/>
              </a:rPr>
              <a:t>// Triggered</a:t>
            </a:r>
            <a:br>
              <a:rPr lang="en-US">
                <a:solidFill>
                  <a:srgbClr val="808080"/>
                </a:solidFill>
                <a:effectLst/>
                <a:latin typeface="JetBrains Mono"/>
              </a:rPr>
            </a:b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pokemons.</a:t>
            </a: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push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({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id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lang="en-US">
                <a:solidFill>
                  <a:srgbClr val="6897BB"/>
                </a:solidFill>
                <a:effectLst/>
                <a:latin typeface="JetBrains Mono"/>
              </a:rPr>
              <a:t>1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name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lang="en-US">
                <a:solidFill>
                  <a:srgbClr val="6A8759"/>
                </a:solidFill>
                <a:effectLst/>
                <a:latin typeface="JetBrains Mono"/>
              </a:rPr>
              <a:t>'Bulbasaur'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})</a:t>
            </a:r>
            <a:br>
              <a:rPr lang="en-US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useEffect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handleSomething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[pokemons.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length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])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lang="en-US">
              <a:solidFill>
                <a:srgbClr val="A9B7C6"/>
              </a:solidFill>
              <a:effectLst/>
              <a:latin typeface="JetBrains Mono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B1F8F26-D868-BC45-696A-B835AB0BC76A}"/>
              </a:ext>
            </a:extLst>
          </p:cNvPr>
          <p:cNvSpPr txBox="1"/>
          <p:nvPr/>
        </p:nvSpPr>
        <p:spPr>
          <a:xfrm>
            <a:off x="6161141" y="3199382"/>
            <a:ext cx="4811808" cy="92333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808080"/>
                </a:solidFill>
                <a:effectLst/>
                <a:latin typeface="JetBrains Mono"/>
              </a:rPr>
              <a:t>// Not Triggered</a:t>
            </a:r>
            <a:br>
              <a:rPr lang="en-US">
                <a:solidFill>
                  <a:srgbClr val="808080"/>
                </a:solidFill>
                <a:effectLst/>
                <a:latin typeface="JetBrains Mono"/>
              </a:rPr>
            </a:b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pokemons[</a:t>
            </a:r>
            <a:r>
              <a:rPr lang="en-US">
                <a:solidFill>
                  <a:srgbClr val="6897BB"/>
                </a:solidFill>
                <a:effectLst/>
                <a:latin typeface="JetBrains Mono"/>
              </a:rPr>
              <a:t>0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].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name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= </a:t>
            </a:r>
            <a:r>
              <a:rPr lang="en-US">
                <a:solidFill>
                  <a:srgbClr val="6A8759"/>
                </a:solidFill>
                <a:effectLst/>
                <a:latin typeface="JetBrains Mono"/>
              </a:rPr>
              <a:t>'Ivysaur'</a:t>
            </a:r>
            <a:br>
              <a:rPr lang="en-US">
                <a:solidFill>
                  <a:srgbClr val="6A8759"/>
                </a:solidFill>
                <a:effectLst/>
                <a:latin typeface="JetBrains Mono"/>
              </a:rPr>
            </a:b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useEffect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handleSomething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[pokemons.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length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])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lang="en-US">
              <a:solidFill>
                <a:srgbClr val="A9B7C6"/>
              </a:solidFill>
              <a:effectLst/>
              <a:latin typeface="JetBrains Mono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5F2A34D-6516-D4A4-421F-278AA88AAF10}"/>
              </a:ext>
            </a:extLst>
          </p:cNvPr>
          <p:cNvSpPr txBox="1"/>
          <p:nvPr/>
        </p:nvSpPr>
        <p:spPr>
          <a:xfrm>
            <a:off x="6161141" y="4494091"/>
            <a:ext cx="4811808" cy="92333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808080"/>
                </a:solidFill>
                <a:effectLst/>
                <a:latin typeface="JetBrains Mono"/>
              </a:rPr>
              <a:t>// Triggered</a:t>
            </a:r>
            <a:br>
              <a:rPr lang="en-US">
                <a:solidFill>
                  <a:srgbClr val="808080"/>
                </a:solidFill>
                <a:effectLst/>
                <a:latin typeface="JetBrains Mono"/>
              </a:rPr>
            </a:b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pokemons = [...pokemons]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lang="en-US">
                <a:solidFill>
                  <a:srgbClr val="CC7832"/>
                </a:solidFill>
                <a:effectLst/>
                <a:latin typeface="JetBrains Mono"/>
              </a:rPr>
            </a:b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useEffect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handleSomething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[pokemons])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lang="en-US">
              <a:solidFill>
                <a:srgbClr val="A9B7C6"/>
              </a:solidFill>
              <a:effectLst/>
              <a:latin typeface="JetBrains Mono"/>
            </a:endParaRPr>
          </a:p>
        </p:txBody>
      </p:sp>
    </p:spTree>
    <p:extLst>
      <p:ext uri="{BB962C8B-B14F-4D97-AF65-F5344CB8AC3E}">
        <p14:creationId xmlns:p14="http://schemas.microsoft.com/office/powerpoint/2010/main" val="116213617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F15C4302-1904-95F5-7E7B-E687AE6F4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345" y="365125"/>
            <a:ext cx="10515311" cy="1325563"/>
          </a:xfrm>
        </p:spPr>
        <p:txBody>
          <a:bodyPr anchor="ctr">
            <a:normAutofit/>
          </a:bodyPr>
          <a:lstStyle/>
          <a:p>
            <a:r>
              <a:rPr lang="de-DE"/>
              <a:t>React Hooks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AD7F0BC1-64B4-C22D-D688-A43A681D5B26}"/>
              </a:ext>
            </a:extLst>
          </p:cNvPr>
          <p:cNvSpPr txBox="1">
            <a:spLocks/>
          </p:cNvSpPr>
          <p:nvPr/>
        </p:nvSpPr>
        <p:spPr>
          <a:xfrm>
            <a:off x="839789" y="1908428"/>
            <a:ext cx="5157787" cy="8239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000"/>
              <a:t>useMemo: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E30A0B3B-5E33-DCBD-D65F-4E85373AEA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343531"/>
            <a:ext cx="5256211" cy="1626493"/>
          </a:xfrm>
        </p:spPr>
        <p:txBody>
          <a:bodyPr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E42F5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DE" sz="1800"/>
              <a:t>kapselt eine Funktion, die einen memoisierten Wert zurückgibt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E42F5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DE" sz="1800"/>
              <a:t>Ähnlich </a:t>
            </a:r>
            <a:r>
              <a:rPr kumimoji="0" lang="en-DE" sz="180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Garet Book" pitchFamily="2" charset="0"/>
                <a:ea typeface="+mn-ea"/>
                <a:cs typeface="+mn-cs"/>
              </a:rPr>
              <a:t>zu </a:t>
            </a:r>
            <a:r>
              <a:rPr lang="en-DE" sz="1800"/>
              <a:t>useEffect durch abhängige States gesteuert, wann der Wert neu berechnet wird</a:t>
            </a:r>
            <a:endParaRPr kumimoji="0" lang="en-DE" sz="180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Garet Book" pitchFamily="2" charset="0"/>
              <a:ea typeface="+mn-ea"/>
              <a:cs typeface="+mn-cs"/>
            </a:endParaRPr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EEECCED3-0447-6EFB-9802-A6967B5426D3}"/>
              </a:ext>
            </a:extLst>
          </p:cNvPr>
          <p:cNvSpPr/>
          <p:nvPr/>
        </p:nvSpPr>
        <p:spPr>
          <a:xfrm>
            <a:off x="903000" y="4902340"/>
            <a:ext cx="981219" cy="455093"/>
          </a:xfrm>
          <a:prstGeom prst="right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>
                <a:solidFill>
                  <a:schemeClr val="bg1"/>
                </a:solidFill>
              </a:rPr>
              <a:t>Render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0E24A600-1FB6-6C37-7D74-14FEDA5DF1F0}"/>
              </a:ext>
            </a:extLst>
          </p:cNvPr>
          <p:cNvSpPr txBox="1">
            <a:spLocks/>
          </p:cNvSpPr>
          <p:nvPr/>
        </p:nvSpPr>
        <p:spPr>
          <a:xfrm>
            <a:off x="3720088" y="5011676"/>
            <a:ext cx="1717963" cy="416347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4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457175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20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914349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799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1371524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828698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285872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7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2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6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200">
                <a:solidFill>
                  <a:schemeClr val="bg1"/>
                </a:solidFill>
              </a:rPr>
              <a:t>Dependencies Changed</a:t>
            </a: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08369661-E651-600B-93EF-1B08740CBB9C}"/>
              </a:ext>
            </a:extLst>
          </p:cNvPr>
          <p:cNvSpPr/>
          <p:nvPr/>
        </p:nvSpPr>
        <p:spPr>
          <a:xfrm>
            <a:off x="2049787" y="4954444"/>
            <a:ext cx="1504733" cy="350884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/>
              <a:t>useMemo()</a:t>
            </a:r>
          </a:p>
        </p:txBody>
      </p:sp>
    </p:spTree>
    <p:extLst>
      <p:ext uri="{BB962C8B-B14F-4D97-AF65-F5344CB8AC3E}">
        <p14:creationId xmlns:p14="http://schemas.microsoft.com/office/powerpoint/2010/main" val="85014977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F15C4302-1904-95F5-7E7B-E687AE6F4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345" y="365125"/>
            <a:ext cx="10515311" cy="1325563"/>
          </a:xfrm>
        </p:spPr>
        <p:txBody>
          <a:bodyPr anchor="ctr">
            <a:normAutofit/>
          </a:bodyPr>
          <a:lstStyle/>
          <a:p>
            <a:r>
              <a:rPr lang="de-DE"/>
              <a:t>React Hooks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AD7F0BC1-64B4-C22D-D688-A43A681D5B26}"/>
              </a:ext>
            </a:extLst>
          </p:cNvPr>
          <p:cNvSpPr txBox="1">
            <a:spLocks/>
          </p:cNvSpPr>
          <p:nvPr/>
        </p:nvSpPr>
        <p:spPr>
          <a:xfrm>
            <a:off x="839789" y="1908428"/>
            <a:ext cx="5157787" cy="8239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000"/>
              <a:t>useMemo: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E30A0B3B-5E33-DCBD-D65F-4E85373AEA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343531"/>
            <a:ext cx="5256211" cy="1626493"/>
          </a:xfrm>
        </p:spPr>
        <p:txBody>
          <a:bodyPr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E42F5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DE" sz="1800"/>
              <a:t>kapselt eine Funktion, die einen memoisierten Wert zurückgibt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E42F5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DE" sz="1800"/>
              <a:t>Ähnlich </a:t>
            </a:r>
            <a:r>
              <a:rPr kumimoji="0" lang="en-DE" sz="180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Garet Book" pitchFamily="2" charset="0"/>
                <a:ea typeface="+mn-ea"/>
                <a:cs typeface="+mn-cs"/>
              </a:rPr>
              <a:t>zu </a:t>
            </a:r>
            <a:r>
              <a:rPr lang="en-DE" sz="1800"/>
              <a:t>useEffect durch abhängige States gesteuert, wann der Wert neu berechnet wird</a:t>
            </a:r>
            <a:endParaRPr kumimoji="0" lang="en-DE" sz="180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Garet Book" pitchFamily="2" charset="0"/>
              <a:ea typeface="+mn-ea"/>
              <a:cs typeface="+mn-cs"/>
            </a:endParaRPr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EEECCED3-0447-6EFB-9802-A6967B5426D3}"/>
              </a:ext>
            </a:extLst>
          </p:cNvPr>
          <p:cNvSpPr/>
          <p:nvPr/>
        </p:nvSpPr>
        <p:spPr>
          <a:xfrm>
            <a:off x="903000" y="4902340"/>
            <a:ext cx="981219" cy="455093"/>
          </a:xfrm>
          <a:prstGeom prst="right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>
                <a:solidFill>
                  <a:schemeClr val="bg1"/>
                </a:solidFill>
              </a:rPr>
              <a:t>Render</a:t>
            </a:r>
          </a:p>
        </p:txBody>
      </p:sp>
      <p:sp>
        <p:nvSpPr>
          <p:cNvPr id="37" name="Diamond 36">
            <a:extLst>
              <a:ext uri="{FF2B5EF4-FFF2-40B4-BE49-F238E27FC236}">
                <a16:creationId xmlns:a16="http://schemas.microsoft.com/office/drawing/2014/main" id="{626B7858-50A5-14C1-D4F7-5338A98AFB49}"/>
              </a:ext>
            </a:extLst>
          </p:cNvPr>
          <p:cNvSpPr/>
          <p:nvPr/>
        </p:nvSpPr>
        <p:spPr>
          <a:xfrm>
            <a:off x="3720088" y="4282452"/>
            <a:ext cx="1717963" cy="1717963"/>
          </a:xfrm>
          <a:prstGeom prst="diamond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00"/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0E24A600-1FB6-6C37-7D74-14FEDA5DF1F0}"/>
              </a:ext>
            </a:extLst>
          </p:cNvPr>
          <p:cNvSpPr txBox="1">
            <a:spLocks/>
          </p:cNvSpPr>
          <p:nvPr/>
        </p:nvSpPr>
        <p:spPr>
          <a:xfrm>
            <a:off x="3720088" y="5011676"/>
            <a:ext cx="1717963" cy="416347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4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457175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20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914349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799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1371524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828698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285872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7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2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6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200">
                <a:solidFill>
                  <a:schemeClr val="bg1"/>
                </a:solidFill>
              </a:rPr>
              <a:t>Dependencies Changed</a:t>
            </a:r>
          </a:p>
        </p:txBody>
      </p: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267FE103-E7C1-0EF6-B263-0641603C5C4B}"/>
              </a:ext>
            </a:extLst>
          </p:cNvPr>
          <p:cNvSpPr/>
          <p:nvPr/>
        </p:nvSpPr>
        <p:spPr>
          <a:xfrm rot="900000">
            <a:off x="5343490" y="5351742"/>
            <a:ext cx="1256838" cy="455093"/>
          </a:xfrm>
          <a:prstGeom prst="right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>
                <a:solidFill>
                  <a:schemeClr val="bg1"/>
                </a:solidFill>
              </a:rPr>
              <a:t>no</a:t>
            </a:r>
          </a:p>
        </p:txBody>
      </p:sp>
      <p:sp>
        <p:nvSpPr>
          <p:cNvPr id="44" name="Arrow: Right 43">
            <a:extLst>
              <a:ext uri="{FF2B5EF4-FFF2-40B4-BE49-F238E27FC236}">
                <a16:creationId xmlns:a16="http://schemas.microsoft.com/office/drawing/2014/main" id="{9A87560B-6768-AEA8-5C4D-5C1F0763137A}"/>
              </a:ext>
            </a:extLst>
          </p:cNvPr>
          <p:cNvSpPr/>
          <p:nvPr/>
        </p:nvSpPr>
        <p:spPr>
          <a:xfrm rot="20700000">
            <a:off x="5343490" y="4476030"/>
            <a:ext cx="1256838" cy="455093"/>
          </a:xfrm>
          <a:prstGeom prst="right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>
                <a:solidFill>
                  <a:schemeClr val="bg1"/>
                </a:solidFill>
              </a:rPr>
              <a:t>yes</a:t>
            </a: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08369661-E651-600B-93EF-1B08740CBB9C}"/>
              </a:ext>
            </a:extLst>
          </p:cNvPr>
          <p:cNvSpPr/>
          <p:nvPr/>
        </p:nvSpPr>
        <p:spPr>
          <a:xfrm>
            <a:off x="2049787" y="4954444"/>
            <a:ext cx="1504733" cy="350884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/>
              <a:t>useMemo()</a:t>
            </a:r>
          </a:p>
        </p:txBody>
      </p:sp>
    </p:spTree>
    <p:extLst>
      <p:ext uri="{BB962C8B-B14F-4D97-AF65-F5344CB8AC3E}">
        <p14:creationId xmlns:p14="http://schemas.microsoft.com/office/powerpoint/2010/main" val="63050198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F15C4302-1904-95F5-7E7B-E687AE6F4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345" y="365125"/>
            <a:ext cx="10515311" cy="1325563"/>
          </a:xfrm>
        </p:spPr>
        <p:txBody>
          <a:bodyPr anchor="ctr">
            <a:normAutofit/>
          </a:bodyPr>
          <a:lstStyle/>
          <a:p>
            <a:r>
              <a:rPr lang="de-DE"/>
              <a:t>React Hooks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AD7F0BC1-64B4-C22D-D688-A43A681D5B26}"/>
              </a:ext>
            </a:extLst>
          </p:cNvPr>
          <p:cNvSpPr txBox="1">
            <a:spLocks/>
          </p:cNvSpPr>
          <p:nvPr/>
        </p:nvSpPr>
        <p:spPr>
          <a:xfrm>
            <a:off x="839789" y="1908428"/>
            <a:ext cx="5157787" cy="8239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000"/>
              <a:t>useMemo: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E30A0B3B-5E33-DCBD-D65F-4E85373AEA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343531"/>
            <a:ext cx="5256211" cy="1626493"/>
          </a:xfrm>
        </p:spPr>
        <p:txBody>
          <a:bodyPr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E42F5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DE" sz="1800"/>
              <a:t>kapselt eine Funktion, die einen memoisierten Wert zurückgibt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E42F5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DE" sz="1800"/>
              <a:t>Ähnlich </a:t>
            </a:r>
            <a:r>
              <a:rPr kumimoji="0" lang="en-DE" sz="180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Garet Book" pitchFamily="2" charset="0"/>
                <a:ea typeface="+mn-ea"/>
                <a:cs typeface="+mn-cs"/>
              </a:rPr>
              <a:t>zu </a:t>
            </a:r>
            <a:r>
              <a:rPr lang="en-DE" sz="1800"/>
              <a:t>useEffect durch abhängige States gesteuert, wann der Wert neu berechnet wird</a:t>
            </a:r>
            <a:endParaRPr kumimoji="0" lang="en-DE" sz="180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Garet Book" pitchFamily="2" charset="0"/>
              <a:ea typeface="+mn-ea"/>
              <a:cs typeface="+mn-cs"/>
            </a:endParaRPr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EEECCED3-0447-6EFB-9802-A6967B5426D3}"/>
              </a:ext>
            </a:extLst>
          </p:cNvPr>
          <p:cNvSpPr/>
          <p:nvPr/>
        </p:nvSpPr>
        <p:spPr>
          <a:xfrm>
            <a:off x="903000" y="4902340"/>
            <a:ext cx="981219" cy="455093"/>
          </a:xfrm>
          <a:prstGeom prst="right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>
                <a:solidFill>
                  <a:schemeClr val="bg1"/>
                </a:solidFill>
              </a:rPr>
              <a:t>Render</a:t>
            </a:r>
          </a:p>
        </p:txBody>
      </p:sp>
      <p:sp>
        <p:nvSpPr>
          <p:cNvPr id="37" name="Diamond 36">
            <a:extLst>
              <a:ext uri="{FF2B5EF4-FFF2-40B4-BE49-F238E27FC236}">
                <a16:creationId xmlns:a16="http://schemas.microsoft.com/office/drawing/2014/main" id="{626B7858-50A5-14C1-D4F7-5338A98AFB49}"/>
              </a:ext>
            </a:extLst>
          </p:cNvPr>
          <p:cNvSpPr/>
          <p:nvPr/>
        </p:nvSpPr>
        <p:spPr>
          <a:xfrm>
            <a:off x="3720088" y="4282452"/>
            <a:ext cx="1717963" cy="1717963"/>
          </a:xfrm>
          <a:prstGeom prst="diamond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00"/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0E24A600-1FB6-6C37-7D74-14FEDA5DF1F0}"/>
              </a:ext>
            </a:extLst>
          </p:cNvPr>
          <p:cNvSpPr txBox="1">
            <a:spLocks/>
          </p:cNvSpPr>
          <p:nvPr/>
        </p:nvSpPr>
        <p:spPr>
          <a:xfrm>
            <a:off x="3720088" y="5011676"/>
            <a:ext cx="1717963" cy="416347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4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457175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20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914349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799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1371524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828698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285872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7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2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6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200">
                <a:solidFill>
                  <a:schemeClr val="bg1"/>
                </a:solidFill>
              </a:rPr>
              <a:t>Dependencies Changed</a:t>
            </a: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0DF9A7F4-CC63-1AD8-76F5-301600A79D8E}"/>
              </a:ext>
            </a:extLst>
          </p:cNvPr>
          <p:cNvSpPr/>
          <p:nvPr/>
        </p:nvSpPr>
        <p:spPr>
          <a:xfrm>
            <a:off x="6718997" y="5561638"/>
            <a:ext cx="1612203" cy="350884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>
                <a:solidFill>
                  <a:schemeClr val="bg1"/>
                </a:solidFill>
              </a:rPr>
              <a:t>Use Cached</a:t>
            </a:r>
            <a:endParaRPr lang="de-DE" sz="1200" b="1"/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5A34F188-4960-5093-C3DA-222CE556A356}"/>
              </a:ext>
            </a:extLst>
          </p:cNvPr>
          <p:cNvSpPr/>
          <p:nvPr/>
        </p:nvSpPr>
        <p:spPr>
          <a:xfrm>
            <a:off x="6718997" y="4352691"/>
            <a:ext cx="1612203" cy="440981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>
                <a:solidFill>
                  <a:schemeClr val="bg1"/>
                </a:solidFill>
              </a:rPr>
              <a:t>Recompute &amp; Update Cache</a:t>
            </a:r>
            <a:endParaRPr lang="de-DE" sz="1200" b="1"/>
          </a:p>
        </p:txBody>
      </p: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267FE103-E7C1-0EF6-B263-0641603C5C4B}"/>
              </a:ext>
            </a:extLst>
          </p:cNvPr>
          <p:cNvSpPr/>
          <p:nvPr/>
        </p:nvSpPr>
        <p:spPr>
          <a:xfrm rot="900000">
            <a:off x="5343490" y="5351742"/>
            <a:ext cx="1256838" cy="455093"/>
          </a:xfrm>
          <a:prstGeom prst="right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>
                <a:solidFill>
                  <a:schemeClr val="bg1"/>
                </a:solidFill>
              </a:rPr>
              <a:t>no</a:t>
            </a:r>
          </a:p>
        </p:txBody>
      </p:sp>
      <p:sp>
        <p:nvSpPr>
          <p:cNvPr id="44" name="Arrow: Right 43">
            <a:extLst>
              <a:ext uri="{FF2B5EF4-FFF2-40B4-BE49-F238E27FC236}">
                <a16:creationId xmlns:a16="http://schemas.microsoft.com/office/drawing/2014/main" id="{9A87560B-6768-AEA8-5C4D-5C1F0763137A}"/>
              </a:ext>
            </a:extLst>
          </p:cNvPr>
          <p:cNvSpPr/>
          <p:nvPr/>
        </p:nvSpPr>
        <p:spPr>
          <a:xfrm rot="20700000">
            <a:off x="5343490" y="4476030"/>
            <a:ext cx="1256838" cy="455093"/>
          </a:xfrm>
          <a:prstGeom prst="right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>
                <a:solidFill>
                  <a:schemeClr val="bg1"/>
                </a:solidFill>
              </a:rPr>
              <a:t>yes</a:t>
            </a: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08369661-E651-600B-93EF-1B08740CBB9C}"/>
              </a:ext>
            </a:extLst>
          </p:cNvPr>
          <p:cNvSpPr/>
          <p:nvPr/>
        </p:nvSpPr>
        <p:spPr>
          <a:xfrm>
            <a:off x="2049787" y="4954444"/>
            <a:ext cx="1504733" cy="350884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/>
              <a:t>useMemo()</a:t>
            </a:r>
          </a:p>
        </p:txBody>
      </p:sp>
      <p:sp>
        <p:nvSpPr>
          <p:cNvPr id="46" name="Arrow: Right 45">
            <a:extLst>
              <a:ext uri="{FF2B5EF4-FFF2-40B4-BE49-F238E27FC236}">
                <a16:creationId xmlns:a16="http://schemas.microsoft.com/office/drawing/2014/main" id="{F7A72B4F-CAA4-52C2-4B03-1F7BC8A7B5ED}"/>
              </a:ext>
            </a:extLst>
          </p:cNvPr>
          <p:cNvSpPr/>
          <p:nvPr/>
        </p:nvSpPr>
        <p:spPr>
          <a:xfrm>
            <a:off x="8516470" y="5545322"/>
            <a:ext cx="1152755" cy="455093"/>
          </a:xfrm>
          <a:prstGeom prst="right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00">
              <a:solidFill>
                <a:schemeClr val="bg1"/>
              </a:solidFill>
            </a:endParaRP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848EE5C0-6A9C-A583-D9C4-C578A879B00B}"/>
              </a:ext>
            </a:extLst>
          </p:cNvPr>
          <p:cNvSpPr/>
          <p:nvPr/>
        </p:nvSpPr>
        <p:spPr>
          <a:xfrm>
            <a:off x="9800804" y="5597426"/>
            <a:ext cx="1504733" cy="350884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/>
              <a:t>Rendered Components</a:t>
            </a:r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EBE1640B-E217-1080-9ED8-59E2D1976E15}"/>
              </a:ext>
            </a:extLst>
          </p:cNvPr>
          <p:cNvSpPr/>
          <p:nvPr/>
        </p:nvSpPr>
        <p:spPr>
          <a:xfrm rot="5400000">
            <a:off x="7254882" y="4930262"/>
            <a:ext cx="540430" cy="455093"/>
          </a:xfrm>
          <a:prstGeom prst="right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52682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mountain with a body of water and a person sitting on it&#10;&#10;Description automatically generated">
            <a:extLst>
              <a:ext uri="{FF2B5EF4-FFF2-40B4-BE49-F238E27FC236}">
                <a16:creationId xmlns:a16="http://schemas.microsoft.com/office/drawing/2014/main" id="{67B16135-AE3B-B654-C574-625658B654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8353" y="2160492"/>
            <a:ext cx="3137647" cy="3137647"/>
          </a:xfrm>
          <a:prstGeom prst="rect">
            <a:avLst/>
          </a:prstGeom>
        </p:spPr>
      </p:pic>
      <p:pic>
        <p:nvPicPr>
          <p:cNvPr id="14" name="Picture 13" descr="A logo with a black background&#10;&#10;Description automatically generated">
            <a:extLst>
              <a:ext uri="{FF2B5EF4-FFF2-40B4-BE49-F238E27FC236}">
                <a16:creationId xmlns:a16="http://schemas.microsoft.com/office/drawing/2014/main" id="{976F3689-5BF1-0F8C-1C4F-1FB642B87B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772" y="3095061"/>
            <a:ext cx="1950160" cy="1268508"/>
          </a:xfrm>
          <a:prstGeom prst="rect">
            <a:avLst/>
          </a:prstGeom>
        </p:spPr>
      </p:pic>
      <p:sp>
        <p:nvSpPr>
          <p:cNvPr id="20" name="Title 1">
            <a:extLst>
              <a:ext uri="{FF2B5EF4-FFF2-40B4-BE49-F238E27FC236}">
                <a16:creationId xmlns:a16="http://schemas.microsoft.com/office/drawing/2014/main" id="{19FD0397-61B8-C9FC-0E42-2985B9E82378}"/>
              </a:ext>
            </a:extLst>
          </p:cNvPr>
          <p:cNvSpPr txBox="1">
            <a:spLocks/>
          </p:cNvSpPr>
          <p:nvPr/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34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999" kern="1200">
                <a:solidFill>
                  <a:schemeClr val="tx1"/>
                </a:solidFill>
                <a:latin typeface="Garet Book" pitchFamily="2" charset="0"/>
                <a:ea typeface="+mj-ea"/>
                <a:cs typeface="+mj-cs"/>
              </a:defRPr>
            </a:lvl1pPr>
          </a:lstStyle>
          <a:p>
            <a:r>
              <a:rPr lang="de-DE" sz="6000"/>
              <a:t>Design</a:t>
            </a: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C0F8FF2F-39D5-E7A8-E28A-C183FF5CCDBD}"/>
              </a:ext>
            </a:extLst>
          </p:cNvPr>
          <p:cNvSpPr/>
          <p:nvPr/>
        </p:nvSpPr>
        <p:spPr>
          <a:xfrm>
            <a:off x="2212563" y="3556539"/>
            <a:ext cx="562014" cy="455093"/>
          </a:xfrm>
          <a:prstGeom prst="right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00">
              <a:solidFill>
                <a:schemeClr val="bg1"/>
              </a:solidFill>
            </a:endParaRPr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752100FD-BA3E-0DE9-BACC-13169D80B769}"/>
              </a:ext>
            </a:extLst>
          </p:cNvPr>
          <p:cNvSpPr/>
          <p:nvPr/>
        </p:nvSpPr>
        <p:spPr>
          <a:xfrm>
            <a:off x="6279776" y="3563158"/>
            <a:ext cx="562014" cy="455093"/>
          </a:xfrm>
          <a:prstGeom prst="right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00">
              <a:solidFill>
                <a:schemeClr val="bg1"/>
              </a:solidFill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AF50435D-F087-B9DF-7738-BE1B904EE0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2824" y="1602194"/>
            <a:ext cx="4793694" cy="3841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03538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F15C4302-1904-95F5-7E7B-E687AE6F4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345" y="365125"/>
            <a:ext cx="10515311" cy="1325563"/>
          </a:xfrm>
        </p:spPr>
        <p:txBody>
          <a:bodyPr anchor="ctr">
            <a:normAutofit/>
          </a:bodyPr>
          <a:lstStyle/>
          <a:p>
            <a:r>
              <a:rPr lang="de-DE"/>
              <a:t>Component Caching</a:t>
            </a:r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1D3228B4-EBAC-CCC4-E102-6A4237F848F8}"/>
              </a:ext>
            </a:extLst>
          </p:cNvPr>
          <p:cNvSpPr txBox="1">
            <a:spLocks/>
          </p:cNvSpPr>
          <p:nvPr/>
        </p:nvSpPr>
        <p:spPr>
          <a:xfrm>
            <a:off x="8421398" y="1862680"/>
            <a:ext cx="2523691" cy="4370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/>
              <a:t>Render:       400 ms</a:t>
            </a:r>
            <a:endParaRPr lang="de-DE" sz="1600" b="1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C3518CD-0C87-5288-614F-CD76E8E8C7BC}"/>
              </a:ext>
            </a:extLst>
          </p:cNvPr>
          <p:cNvSpPr txBox="1"/>
          <p:nvPr/>
        </p:nvSpPr>
        <p:spPr>
          <a:xfrm>
            <a:off x="838345" y="1862680"/>
            <a:ext cx="7428199" cy="92333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const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trainItems = trains.</a:t>
            </a: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map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((train) =&gt; (</a:t>
            </a:r>
            <a:br>
              <a:rPr lang="en-US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  </a:t>
            </a:r>
            <a:r>
              <a:rPr lang="en-US">
                <a:solidFill>
                  <a:srgbClr val="E8BF6A"/>
                </a:solidFill>
                <a:effectLst/>
                <a:latin typeface="JetBrains Mono"/>
              </a:rPr>
              <a:t>&lt;ListItem </a:t>
            </a:r>
            <a:r>
              <a:rPr lang="en-US">
                <a:solidFill>
                  <a:srgbClr val="BABABA"/>
                </a:solidFill>
                <a:effectLst/>
                <a:latin typeface="JetBrains Mono"/>
              </a:rPr>
              <a:t>key</a:t>
            </a:r>
            <a:r>
              <a:rPr lang="en-US">
                <a:solidFill>
                  <a:srgbClr val="6A8759"/>
                </a:solidFill>
                <a:effectLst/>
                <a:latin typeface="JetBrains Mono"/>
              </a:rPr>
              <a:t>=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{train.id}</a:t>
            </a:r>
            <a:r>
              <a:rPr lang="en-US">
                <a:solidFill>
                  <a:srgbClr val="E8BF6A"/>
                </a:solidFill>
                <a:effectLst/>
                <a:latin typeface="JetBrains Mono"/>
              </a:rPr>
              <a:t>&gt;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{train.name}</a:t>
            </a:r>
            <a:r>
              <a:rPr lang="en-US">
                <a:solidFill>
                  <a:srgbClr val="E8BF6A"/>
                </a:solidFill>
                <a:effectLst/>
                <a:latin typeface="JetBrains Mono"/>
              </a:rPr>
              <a:t>&lt;/ListItem&gt;</a:t>
            </a:r>
            <a:br>
              <a:rPr lang="en-US">
                <a:solidFill>
                  <a:srgbClr val="E8BF6A"/>
                </a:solidFill>
                <a:effectLst/>
                <a:latin typeface="JetBrains Mono"/>
              </a:rPr>
            </a:b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 ;</a:t>
            </a:r>
            <a:endParaRPr lang="en-US">
              <a:solidFill>
                <a:srgbClr val="A9B7C6"/>
              </a:solidFill>
              <a:effectLst/>
              <a:latin typeface="JetBrains Mono"/>
            </a:endParaRP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E2DA99F4-5DB5-4F1E-7056-5E34D28594FE}"/>
              </a:ext>
            </a:extLst>
          </p:cNvPr>
          <p:cNvSpPr txBox="1">
            <a:spLocks/>
          </p:cNvSpPr>
          <p:nvPr/>
        </p:nvSpPr>
        <p:spPr>
          <a:xfrm>
            <a:off x="8421397" y="2351041"/>
            <a:ext cx="2523692" cy="4370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/>
              <a:t>Re-Render: </a:t>
            </a:r>
            <a:r>
              <a:rPr lang="en-US" sz="1600" b="1">
                <a:solidFill>
                  <a:schemeClr val="bg2">
                    <a:lumMod val="50000"/>
                  </a:schemeClr>
                </a:solidFill>
              </a:rPr>
              <a:t>400 ms</a:t>
            </a:r>
            <a:endParaRPr lang="de-DE" sz="1600" b="1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330767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F15C4302-1904-95F5-7E7B-E687AE6F4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345" y="365125"/>
            <a:ext cx="10515311" cy="1325563"/>
          </a:xfrm>
        </p:spPr>
        <p:txBody>
          <a:bodyPr anchor="ctr">
            <a:normAutofit/>
          </a:bodyPr>
          <a:lstStyle/>
          <a:p>
            <a:r>
              <a:rPr lang="de-DE" dirty="0" err="1"/>
              <a:t>Component</a:t>
            </a:r>
            <a:r>
              <a:rPr lang="de-DE" dirty="0"/>
              <a:t> Caching</a:t>
            </a:r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1D3228B4-EBAC-CCC4-E102-6A4237F848F8}"/>
              </a:ext>
            </a:extLst>
          </p:cNvPr>
          <p:cNvSpPr txBox="1">
            <a:spLocks/>
          </p:cNvSpPr>
          <p:nvPr/>
        </p:nvSpPr>
        <p:spPr>
          <a:xfrm>
            <a:off x="8421398" y="1862680"/>
            <a:ext cx="2523691" cy="4370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/>
              <a:t>Render:       400 ms</a:t>
            </a:r>
            <a:endParaRPr lang="de-DE" sz="1600" b="1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F130BA9-F944-57F2-1702-1E616F9A938D}"/>
              </a:ext>
            </a:extLst>
          </p:cNvPr>
          <p:cNvSpPr txBox="1"/>
          <p:nvPr/>
        </p:nvSpPr>
        <p:spPr>
          <a:xfrm>
            <a:off x="838345" y="3611871"/>
            <a:ext cx="7428200" cy="92333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C7832"/>
                </a:solidFill>
                <a:effectLst/>
                <a:latin typeface="JetBrains Mono"/>
              </a:rPr>
              <a:t>const </a:t>
            </a:r>
            <a:r>
              <a:rPr lang="en-US" dirty="0" err="1">
                <a:solidFill>
                  <a:srgbClr val="A9B7C6"/>
                </a:solidFill>
                <a:effectLst/>
                <a:latin typeface="JetBrains Mono"/>
              </a:rPr>
              <a:t>cachedTrainItems</a:t>
            </a:r>
            <a:r>
              <a:rPr lang="en-US" dirty="0"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lang="en-US" dirty="0" err="1">
                <a:solidFill>
                  <a:srgbClr val="FFC66D"/>
                </a:solidFill>
                <a:effectLst/>
                <a:latin typeface="JetBrains Mono"/>
              </a:rPr>
              <a:t>useMemo</a:t>
            </a:r>
            <a:r>
              <a:rPr lang="en-US" dirty="0">
                <a:solidFill>
                  <a:srgbClr val="A9B7C6"/>
                </a:solidFill>
                <a:effectLst/>
                <a:latin typeface="JetBrains Mono"/>
              </a:rPr>
              <a:t>(() =&gt; </a:t>
            </a:r>
            <a:r>
              <a:rPr lang="en-US" dirty="0" err="1">
                <a:solidFill>
                  <a:srgbClr val="A9B7C6"/>
                </a:solidFill>
                <a:effectLst/>
                <a:latin typeface="JetBrains Mono"/>
              </a:rPr>
              <a:t>trains.</a:t>
            </a:r>
            <a:r>
              <a:rPr lang="en-US" dirty="0" err="1">
                <a:solidFill>
                  <a:srgbClr val="FFC66D"/>
                </a:solidFill>
                <a:effectLst/>
                <a:latin typeface="JetBrains Mono"/>
              </a:rPr>
              <a:t>map</a:t>
            </a:r>
            <a:r>
              <a:rPr lang="en-US" dirty="0">
                <a:solidFill>
                  <a:srgbClr val="A9B7C6"/>
                </a:solidFill>
                <a:effectLst/>
                <a:latin typeface="JetBrains Mono"/>
              </a:rPr>
              <a:t>((train) =&gt; (</a:t>
            </a:r>
            <a:br>
              <a:rPr lang="en-US" dirty="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dirty="0">
                <a:solidFill>
                  <a:srgbClr val="A9B7C6"/>
                </a:solidFill>
                <a:effectLst/>
                <a:latin typeface="JetBrains Mono"/>
              </a:rPr>
              <a:t>  </a:t>
            </a:r>
            <a:r>
              <a:rPr lang="en-US" dirty="0">
                <a:solidFill>
                  <a:srgbClr val="E8BF6A"/>
                </a:solidFill>
                <a:effectLst/>
                <a:latin typeface="JetBrains Mono"/>
              </a:rPr>
              <a:t>&lt;</a:t>
            </a:r>
            <a:r>
              <a:rPr lang="en-US" dirty="0" err="1">
                <a:solidFill>
                  <a:srgbClr val="E8BF6A"/>
                </a:solidFill>
                <a:effectLst/>
                <a:latin typeface="JetBrains Mono"/>
              </a:rPr>
              <a:t>ListItem</a:t>
            </a:r>
            <a:r>
              <a:rPr lang="en-US" dirty="0">
                <a:solidFill>
                  <a:srgbClr val="E8BF6A"/>
                </a:solidFill>
                <a:effectLst/>
                <a:latin typeface="JetBrains Mono"/>
              </a:rPr>
              <a:t> </a:t>
            </a:r>
            <a:r>
              <a:rPr lang="en-US" dirty="0">
                <a:solidFill>
                  <a:srgbClr val="BABABA"/>
                </a:solidFill>
                <a:effectLst/>
                <a:latin typeface="JetBrains Mono"/>
              </a:rPr>
              <a:t>key</a:t>
            </a:r>
            <a:r>
              <a:rPr lang="en-US" dirty="0">
                <a:solidFill>
                  <a:srgbClr val="6A8759"/>
                </a:solidFill>
                <a:effectLst/>
                <a:latin typeface="JetBrains Mono"/>
              </a:rPr>
              <a:t>=</a:t>
            </a:r>
            <a:r>
              <a:rPr lang="en-US" dirty="0">
                <a:solidFill>
                  <a:srgbClr val="A9B7C6"/>
                </a:solidFill>
                <a:effectLst/>
                <a:latin typeface="JetBrains Mono"/>
              </a:rPr>
              <a:t>{train.id}</a:t>
            </a:r>
            <a:r>
              <a:rPr lang="en-US" dirty="0">
                <a:solidFill>
                  <a:srgbClr val="E8BF6A"/>
                </a:solidFill>
                <a:effectLst/>
                <a:latin typeface="JetBrains Mono"/>
              </a:rPr>
              <a:t>&gt;</a:t>
            </a:r>
            <a:r>
              <a:rPr lang="en-US" dirty="0">
                <a:solidFill>
                  <a:srgbClr val="A9B7C6"/>
                </a:solidFill>
                <a:effectLst/>
                <a:latin typeface="JetBrains Mono"/>
              </a:rPr>
              <a:t>{train.name}</a:t>
            </a:r>
            <a:r>
              <a:rPr lang="en-US" dirty="0">
                <a:solidFill>
                  <a:srgbClr val="E8BF6A"/>
                </a:solidFill>
                <a:effectLst/>
                <a:latin typeface="JetBrains Mono"/>
              </a:rPr>
              <a:t>&lt;/</a:t>
            </a:r>
            <a:r>
              <a:rPr lang="en-US" dirty="0" err="1">
                <a:solidFill>
                  <a:srgbClr val="E8BF6A"/>
                </a:solidFill>
                <a:effectLst/>
                <a:latin typeface="JetBrains Mono"/>
              </a:rPr>
              <a:t>ListItem</a:t>
            </a:r>
            <a:r>
              <a:rPr lang="en-US" dirty="0">
                <a:solidFill>
                  <a:srgbClr val="E8BF6A"/>
                </a:solidFill>
                <a:effectLst/>
                <a:latin typeface="JetBrains Mono"/>
              </a:rPr>
              <a:t>&gt;</a:t>
            </a:r>
            <a:br>
              <a:rPr lang="en-US" dirty="0">
                <a:solidFill>
                  <a:srgbClr val="E8BF6A"/>
                </a:solidFill>
                <a:effectLst/>
                <a:latin typeface="JetBrains Mono"/>
              </a:rPr>
            </a:br>
            <a:r>
              <a:rPr lang="en-US" dirty="0">
                <a:solidFill>
                  <a:srgbClr val="A9B7C6"/>
                </a:solidFill>
                <a:effectLst/>
                <a:latin typeface="JetBrains Mono"/>
              </a:rPr>
              <a:t>))</a:t>
            </a:r>
            <a:r>
              <a:rPr lang="en-US" dirty="0"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lang="en-US" dirty="0">
                <a:solidFill>
                  <a:srgbClr val="A9B7C6"/>
                </a:solidFill>
                <a:effectLst/>
                <a:latin typeface="JetBrains Mono"/>
              </a:rPr>
              <a:t>[trains])</a:t>
            </a:r>
            <a:r>
              <a:rPr lang="en-US" dirty="0"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lang="en-US" dirty="0">
              <a:solidFill>
                <a:srgbClr val="A9B7C6"/>
              </a:solidFill>
              <a:effectLst/>
              <a:latin typeface="JetBrains Mono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C3518CD-0C87-5288-614F-CD76E8E8C7BC}"/>
              </a:ext>
            </a:extLst>
          </p:cNvPr>
          <p:cNvSpPr txBox="1"/>
          <p:nvPr/>
        </p:nvSpPr>
        <p:spPr>
          <a:xfrm>
            <a:off x="838345" y="1862680"/>
            <a:ext cx="7428199" cy="92333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C7832"/>
                </a:solidFill>
                <a:effectLst/>
                <a:latin typeface="JetBrains Mono"/>
              </a:rPr>
              <a:t>const </a:t>
            </a:r>
            <a:r>
              <a:rPr lang="en-US" dirty="0" err="1">
                <a:solidFill>
                  <a:srgbClr val="A9B7C6"/>
                </a:solidFill>
                <a:effectLst/>
                <a:latin typeface="JetBrains Mono"/>
              </a:rPr>
              <a:t>trainItems</a:t>
            </a:r>
            <a:r>
              <a:rPr lang="en-US" dirty="0"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lang="en-US" dirty="0" err="1">
                <a:solidFill>
                  <a:srgbClr val="A9B7C6"/>
                </a:solidFill>
                <a:effectLst/>
                <a:latin typeface="JetBrains Mono"/>
              </a:rPr>
              <a:t>trains.</a:t>
            </a:r>
            <a:r>
              <a:rPr lang="en-US" dirty="0" err="1">
                <a:solidFill>
                  <a:srgbClr val="FFC66D"/>
                </a:solidFill>
                <a:effectLst/>
                <a:latin typeface="JetBrains Mono"/>
              </a:rPr>
              <a:t>map</a:t>
            </a:r>
            <a:r>
              <a:rPr lang="en-US" dirty="0">
                <a:solidFill>
                  <a:srgbClr val="A9B7C6"/>
                </a:solidFill>
                <a:effectLst/>
                <a:latin typeface="JetBrains Mono"/>
              </a:rPr>
              <a:t>((train) =&gt; (</a:t>
            </a:r>
            <a:br>
              <a:rPr lang="en-US" dirty="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dirty="0">
                <a:solidFill>
                  <a:srgbClr val="A9B7C6"/>
                </a:solidFill>
                <a:effectLst/>
                <a:latin typeface="JetBrains Mono"/>
              </a:rPr>
              <a:t>  </a:t>
            </a:r>
            <a:r>
              <a:rPr lang="en-US" dirty="0">
                <a:solidFill>
                  <a:srgbClr val="E8BF6A"/>
                </a:solidFill>
                <a:effectLst/>
                <a:latin typeface="JetBrains Mono"/>
              </a:rPr>
              <a:t>&lt;</a:t>
            </a:r>
            <a:r>
              <a:rPr lang="en-US" dirty="0" err="1">
                <a:solidFill>
                  <a:srgbClr val="E8BF6A"/>
                </a:solidFill>
                <a:effectLst/>
                <a:latin typeface="JetBrains Mono"/>
              </a:rPr>
              <a:t>ListItem</a:t>
            </a:r>
            <a:r>
              <a:rPr lang="en-US" dirty="0">
                <a:solidFill>
                  <a:srgbClr val="E8BF6A"/>
                </a:solidFill>
                <a:effectLst/>
                <a:latin typeface="JetBrains Mono"/>
              </a:rPr>
              <a:t> </a:t>
            </a:r>
            <a:r>
              <a:rPr lang="en-US" dirty="0">
                <a:solidFill>
                  <a:srgbClr val="BABABA"/>
                </a:solidFill>
                <a:effectLst/>
                <a:latin typeface="JetBrains Mono"/>
              </a:rPr>
              <a:t>key</a:t>
            </a:r>
            <a:r>
              <a:rPr lang="en-US" dirty="0">
                <a:solidFill>
                  <a:srgbClr val="6A8759"/>
                </a:solidFill>
                <a:effectLst/>
                <a:latin typeface="JetBrains Mono"/>
              </a:rPr>
              <a:t>=</a:t>
            </a:r>
            <a:r>
              <a:rPr lang="en-US" dirty="0">
                <a:solidFill>
                  <a:srgbClr val="A9B7C6"/>
                </a:solidFill>
                <a:effectLst/>
                <a:latin typeface="JetBrains Mono"/>
              </a:rPr>
              <a:t>{train.id}</a:t>
            </a:r>
            <a:r>
              <a:rPr lang="en-US" dirty="0">
                <a:solidFill>
                  <a:srgbClr val="E8BF6A"/>
                </a:solidFill>
                <a:effectLst/>
                <a:latin typeface="JetBrains Mono"/>
              </a:rPr>
              <a:t>&gt;</a:t>
            </a:r>
            <a:r>
              <a:rPr lang="en-US" dirty="0">
                <a:solidFill>
                  <a:srgbClr val="A9B7C6"/>
                </a:solidFill>
                <a:effectLst/>
                <a:latin typeface="JetBrains Mono"/>
              </a:rPr>
              <a:t>{train.name}</a:t>
            </a:r>
            <a:r>
              <a:rPr lang="en-US" dirty="0">
                <a:solidFill>
                  <a:srgbClr val="E8BF6A"/>
                </a:solidFill>
                <a:effectLst/>
                <a:latin typeface="JetBrains Mono"/>
              </a:rPr>
              <a:t>&lt;/</a:t>
            </a:r>
            <a:r>
              <a:rPr lang="en-US" dirty="0" err="1">
                <a:solidFill>
                  <a:srgbClr val="E8BF6A"/>
                </a:solidFill>
                <a:effectLst/>
                <a:latin typeface="JetBrains Mono"/>
              </a:rPr>
              <a:t>ListItem</a:t>
            </a:r>
            <a:r>
              <a:rPr lang="en-US" dirty="0">
                <a:solidFill>
                  <a:srgbClr val="E8BF6A"/>
                </a:solidFill>
                <a:effectLst/>
                <a:latin typeface="JetBrains Mono"/>
              </a:rPr>
              <a:t>&gt;</a:t>
            </a:r>
            <a:br>
              <a:rPr lang="en-US" dirty="0">
                <a:solidFill>
                  <a:srgbClr val="E8BF6A"/>
                </a:solidFill>
                <a:effectLst/>
                <a:latin typeface="JetBrains Mono"/>
              </a:rPr>
            </a:br>
            <a:r>
              <a:rPr lang="en-US" dirty="0"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lang="en-US" dirty="0">
                <a:solidFill>
                  <a:srgbClr val="CC7832"/>
                </a:solidFill>
                <a:effectLst/>
                <a:latin typeface="JetBrains Mono"/>
              </a:rPr>
              <a:t> ;</a:t>
            </a:r>
            <a:endParaRPr lang="en-US" dirty="0">
              <a:solidFill>
                <a:srgbClr val="A9B7C6"/>
              </a:solidFill>
              <a:effectLst/>
              <a:latin typeface="JetBrains Mono"/>
            </a:endParaRP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E2DA99F4-5DB5-4F1E-7056-5E34D28594FE}"/>
              </a:ext>
            </a:extLst>
          </p:cNvPr>
          <p:cNvSpPr txBox="1">
            <a:spLocks/>
          </p:cNvSpPr>
          <p:nvPr/>
        </p:nvSpPr>
        <p:spPr>
          <a:xfrm>
            <a:off x="8421397" y="2351041"/>
            <a:ext cx="2523692" cy="4370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/>
              <a:t>Re-Render: </a:t>
            </a:r>
            <a:r>
              <a:rPr lang="en-US" sz="1600" b="1">
                <a:solidFill>
                  <a:schemeClr val="bg2">
                    <a:lumMod val="50000"/>
                  </a:schemeClr>
                </a:solidFill>
              </a:rPr>
              <a:t>400 ms</a:t>
            </a:r>
            <a:endParaRPr lang="de-DE" sz="1600" b="1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983D0E26-3504-7CEB-4510-BD9A755A84DE}"/>
              </a:ext>
            </a:extLst>
          </p:cNvPr>
          <p:cNvSpPr txBox="1">
            <a:spLocks/>
          </p:cNvSpPr>
          <p:nvPr/>
        </p:nvSpPr>
        <p:spPr>
          <a:xfrm>
            <a:off x="8421398" y="3609742"/>
            <a:ext cx="2523691" cy="4370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/>
              <a:t>Render:       400 ms</a:t>
            </a:r>
            <a:endParaRPr lang="de-DE" sz="1600" b="1"/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CBC9AE5D-1BE1-5140-0296-36094B061083}"/>
              </a:ext>
            </a:extLst>
          </p:cNvPr>
          <p:cNvSpPr txBox="1">
            <a:spLocks/>
          </p:cNvSpPr>
          <p:nvPr/>
        </p:nvSpPr>
        <p:spPr>
          <a:xfrm>
            <a:off x="8421397" y="4098103"/>
            <a:ext cx="2523692" cy="4370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/>
              <a:t>Re-Render:   </a:t>
            </a:r>
            <a:r>
              <a:rPr lang="en-US" sz="1600" b="1">
                <a:solidFill>
                  <a:srgbClr val="92D050"/>
                </a:solidFill>
              </a:rPr>
              <a:t>~ 7 ms</a:t>
            </a:r>
            <a:endParaRPr lang="de-DE" sz="1600" b="1">
              <a:solidFill>
                <a:srgbClr val="92D050"/>
              </a:solidFill>
            </a:endParaRP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4DF4CB98-3468-00B7-D3BB-3386D6DB74CF}"/>
              </a:ext>
            </a:extLst>
          </p:cNvPr>
          <p:cNvSpPr txBox="1">
            <a:spLocks/>
          </p:cNvSpPr>
          <p:nvPr/>
        </p:nvSpPr>
        <p:spPr>
          <a:xfrm>
            <a:off x="838345" y="3197786"/>
            <a:ext cx="2089582" cy="4119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000"/>
              <a:t>Mit useMemo:</a:t>
            </a:r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DBA5B03F-2498-1CDA-3BFC-E3FD32A44585}"/>
              </a:ext>
            </a:extLst>
          </p:cNvPr>
          <p:cNvSpPr/>
          <p:nvPr/>
        </p:nvSpPr>
        <p:spPr>
          <a:xfrm rot="16200000">
            <a:off x="1548548" y="4578760"/>
            <a:ext cx="298941" cy="271011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00">
              <a:solidFill>
                <a:schemeClr val="bg1"/>
              </a:solidFill>
            </a:endParaRPr>
          </a:p>
        </p:txBody>
      </p:sp>
      <p:sp>
        <p:nvSpPr>
          <p:cNvPr id="32" name="Content Placeholder 3">
            <a:extLst>
              <a:ext uri="{FF2B5EF4-FFF2-40B4-BE49-F238E27FC236}">
                <a16:creationId xmlns:a16="http://schemas.microsoft.com/office/drawing/2014/main" id="{09928B2E-67D8-EEED-D7C6-58D70A3FE4B1}"/>
              </a:ext>
            </a:extLst>
          </p:cNvPr>
          <p:cNvSpPr txBox="1">
            <a:spLocks/>
          </p:cNvSpPr>
          <p:nvPr/>
        </p:nvSpPr>
        <p:spPr>
          <a:xfrm>
            <a:off x="798649" y="4792146"/>
            <a:ext cx="1872528" cy="4370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/>
              <a:t>Dependencies</a:t>
            </a:r>
            <a:endParaRPr lang="de-DE" sz="1600" b="1"/>
          </a:p>
        </p:txBody>
      </p:sp>
    </p:spTree>
    <p:extLst>
      <p:ext uri="{BB962C8B-B14F-4D97-AF65-F5344CB8AC3E}">
        <p14:creationId xmlns:p14="http://schemas.microsoft.com/office/powerpoint/2010/main" val="40461514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F15C4302-1904-95F5-7E7B-E687AE6F4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345" y="365125"/>
            <a:ext cx="10515311" cy="1325563"/>
          </a:xfrm>
        </p:spPr>
        <p:txBody>
          <a:bodyPr anchor="ctr">
            <a:normAutofit/>
          </a:bodyPr>
          <a:lstStyle/>
          <a:p>
            <a:r>
              <a:rPr lang="de-DE"/>
              <a:t>Component Caching</a:t>
            </a:r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1D3228B4-EBAC-CCC4-E102-6A4237F848F8}"/>
              </a:ext>
            </a:extLst>
          </p:cNvPr>
          <p:cNvSpPr txBox="1">
            <a:spLocks/>
          </p:cNvSpPr>
          <p:nvPr/>
        </p:nvSpPr>
        <p:spPr>
          <a:xfrm>
            <a:off x="8421398" y="1862680"/>
            <a:ext cx="2523691" cy="4370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/>
              <a:t>Render:       400 ms</a:t>
            </a:r>
            <a:endParaRPr lang="de-DE" sz="1600" b="1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F130BA9-F944-57F2-1702-1E616F9A938D}"/>
              </a:ext>
            </a:extLst>
          </p:cNvPr>
          <p:cNvSpPr txBox="1"/>
          <p:nvPr/>
        </p:nvSpPr>
        <p:spPr>
          <a:xfrm>
            <a:off x="838345" y="3611871"/>
            <a:ext cx="7428200" cy="92333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const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cachedTrainItems = </a:t>
            </a: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useMemo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(() =&gt; trains.</a:t>
            </a: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map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((train) =&gt; (</a:t>
            </a:r>
            <a:br>
              <a:rPr lang="en-US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  </a:t>
            </a:r>
            <a:r>
              <a:rPr lang="en-US">
                <a:solidFill>
                  <a:srgbClr val="E8BF6A"/>
                </a:solidFill>
                <a:effectLst/>
                <a:latin typeface="JetBrains Mono"/>
              </a:rPr>
              <a:t>&lt;ListItem </a:t>
            </a:r>
            <a:r>
              <a:rPr lang="en-US">
                <a:solidFill>
                  <a:srgbClr val="BABABA"/>
                </a:solidFill>
                <a:effectLst/>
                <a:latin typeface="JetBrains Mono"/>
              </a:rPr>
              <a:t>key</a:t>
            </a:r>
            <a:r>
              <a:rPr lang="en-US">
                <a:solidFill>
                  <a:srgbClr val="6A8759"/>
                </a:solidFill>
                <a:effectLst/>
                <a:latin typeface="JetBrains Mono"/>
              </a:rPr>
              <a:t>=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{train.id}</a:t>
            </a:r>
            <a:r>
              <a:rPr lang="en-US">
                <a:solidFill>
                  <a:srgbClr val="E8BF6A"/>
                </a:solidFill>
                <a:effectLst/>
                <a:latin typeface="JetBrains Mono"/>
              </a:rPr>
              <a:t>&gt;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{train.name}</a:t>
            </a:r>
            <a:r>
              <a:rPr lang="en-US">
                <a:solidFill>
                  <a:srgbClr val="E8BF6A"/>
                </a:solidFill>
                <a:effectLst/>
                <a:latin typeface="JetBrains Mono"/>
              </a:rPr>
              <a:t>&lt;/ListItem&gt;</a:t>
            </a:r>
            <a:br>
              <a:rPr lang="en-US">
                <a:solidFill>
                  <a:srgbClr val="E8BF6A"/>
                </a:solidFill>
                <a:effectLst/>
                <a:latin typeface="JetBrains Mono"/>
              </a:rPr>
            </a:b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))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[trains])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lang="en-US">
              <a:solidFill>
                <a:srgbClr val="A9B7C6"/>
              </a:solidFill>
              <a:effectLst/>
              <a:latin typeface="JetBrains Mono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C3518CD-0C87-5288-614F-CD76E8E8C7BC}"/>
              </a:ext>
            </a:extLst>
          </p:cNvPr>
          <p:cNvSpPr txBox="1"/>
          <p:nvPr/>
        </p:nvSpPr>
        <p:spPr>
          <a:xfrm>
            <a:off x="838345" y="1862680"/>
            <a:ext cx="7428199" cy="92333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const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trainItems = trains.</a:t>
            </a: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map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((train) =&gt; (</a:t>
            </a:r>
            <a:br>
              <a:rPr lang="en-US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  </a:t>
            </a:r>
            <a:r>
              <a:rPr lang="en-US">
                <a:solidFill>
                  <a:srgbClr val="E8BF6A"/>
                </a:solidFill>
                <a:effectLst/>
                <a:latin typeface="JetBrains Mono"/>
              </a:rPr>
              <a:t>&lt;ListItem </a:t>
            </a:r>
            <a:r>
              <a:rPr lang="en-US">
                <a:solidFill>
                  <a:srgbClr val="BABABA"/>
                </a:solidFill>
                <a:effectLst/>
                <a:latin typeface="JetBrains Mono"/>
              </a:rPr>
              <a:t>key</a:t>
            </a:r>
            <a:r>
              <a:rPr lang="en-US">
                <a:solidFill>
                  <a:srgbClr val="6A8759"/>
                </a:solidFill>
                <a:effectLst/>
                <a:latin typeface="JetBrains Mono"/>
              </a:rPr>
              <a:t>=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{train.id}</a:t>
            </a:r>
            <a:r>
              <a:rPr lang="en-US">
                <a:solidFill>
                  <a:srgbClr val="E8BF6A"/>
                </a:solidFill>
                <a:effectLst/>
                <a:latin typeface="JetBrains Mono"/>
              </a:rPr>
              <a:t>&gt;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{train.name}</a:t>
            </a:r>
            <a:r>
              <a:rPr lang="en-US">
                <a:solidFill>
                  <a:srgbClr val="E8BF6A"/>
                </a:solidFill>
                <a:effectLst/>
                <a:latin typeface="JetBrains Mono"/>
              </a:rPr>
              <a:t>&lt;/ListItem&gt;</a:t>
            </a:r>
            <a:br>
              <a:rPr lang="en-US">
                <a:solidFill>
                  <a:srgbClr val="E8BF6A"/>
                </a:solidFill>
                <a:effectLst/>
                <a:latin typeface="JetBrains Mono"/>
              </a:rPr>
            </a:b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 ;</a:t>
            </a:r>
            <a:endParaRPr lang="en-US">
              <a:solidFill>
                <a:srgbClr val="A9B7C6"/>
              </a:solidFill>
              <a:effectLst/>
              <a:latin typeface="JetBrains Mono"/>
            </a:endParaRP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E2DA99F4-5DB5-4F1E-7056-5E34D28594FE}"/>
              </a:ext>
            </a:extLst>
          </p:cNvPr>
          <p:cNvSpPr txBox="1">
            <a:spLocks/>
          </p:cNvSpPr>
          <p:nvPr/>
        </p:nvSpPr>
        <p:spPr>
          <a:xfrm>
            <a:off x="8421397" y="2351041"/>
            <a:ext cx="2523692" cy="4370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/>
              <a:t>Re-Render: </a:t>
            </a:r>
            <a:r>
              <a:rPr lang="en-US" sz="1600" b="1">
                <a:solidFill>
                  <a:schemeClr val="bg2">
                    <a:lumMod val="50000"/>
                  </a:schemeClr>
                </a:solidFill>
              </a:rPr>
              <a:t>400 ms</a:t>
            </a:r>
            <a:endParaRPr lang="de-DE" sz="1600" b="1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983D0E26-3504-7CEB-4510-BD9A755A84DE}"/>
              </a:ext>
            </a:extLst>
          </p:cNvPr>
          <p:cNvSpPr txBox="1">
            <a:spLocks/>
          </p:cNvSpPr>
          <p:nvPr/>
        </p:nvSpPr>
        <p:spPr>
          <a:xfrm>
            <a:off x="8421398" y="3609742"/>
            <a:ext cx="2523691" cy="4370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/>
              <a:t>Render:       400 ms</a:t>
            </a:r>
            <a:endParaRPr lang="de-DE" sz="1600" b="1"/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CBC9AE5D-1BE1-5140-0296-36094B061083}"/>
              </a:ext>
            </a:extLst>
          </p:cNvPr>
          <p:cNvSpPr txBox="1">
            <a:spLocks/>
          </p:cNvSpPr>
          <p:nvPr/>
        </p:nvSpPr>
        <p:spPr>
          <a:xfrm>
            <a:off x="8421397" y="4098103"/>
            <a:ext cx="2523692" cy="4370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/>
              <a:t>Re-Render:   </a:t>
            </a:r>
            <a:r>
              <a:rPr lang="en-US" sz="1600" b="1">
                <a:solidFill>
                  <a:srgbClr val="92D050"/>
                </a:solidFill>
              </a:rPr>
              <a:t>~ 7 ms</a:t>
            </a:r>
            <a:endParaRPr lang="de-DE" sz="1600" b="1">
              <a:solidFill>
                <a:srgbClr val="92D050"/>
              </a:solidFill>
            </a:endParaRP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4DF4CB98-3468-00B7-D3BB-3386D6DB74CF}"/>
              </a:ext>
            </a:extLst>
          </p:cNvPr>
          <p:cNvSpPr txBox="1">
            <a:spLocks/>
          </p:cNvSpPr>
          <p:nvPr/>
        </p:nvSpPr>
        <p:spPr>
          <a:xfrm>
            <a:off x="838345" y="3197786"/>
            <a:ext cx="2089582" cy="4119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000"/>
              <a:t>Mit useMemo:</a:t>
            </a:r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DBA5B03F-2498-1CDA-3BFC-E3FD32A44585}"/>
              </a:ext>
            </a:extLst>
          </p:cNvPr>
          <p:cNvSpPr/>
          <p:nvPr/>
        </p:nvSpPr>
        <p:spPr>
          <a:xfrm rot="16200000">
            <a:off x="1548548" y="4578760"/>
            <a:ext cx="298941" cy="271011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00">
              <a:solidFill>
                <a:schemeClr val="bg1"/>
              </a:solidFill>
            </a:endParaRPr>
          </a:p>
        </p:txBody>
      </p:sp>
      <p:sp>
        <p:nvSpPr>
          <p:cNvPr id="32" name="Content Placeholder 3">
            <a:extLst>
              <a:ext uri="{FF2B5EF4-FFF2-40B4-BE49-F238E27FC236}">
                <a16:creationId xmlns:a16="http://schemas.microsoft.com/office/drawing/2014/main" id="{09928B2E-67D8-EEED-D7C6-58D70A3FE4B1}"/>
              </a:ext>
            </a:extLst>
          </p:cNvPr>
          <p:cNvSpPr txBox="1">
            <a:spLocks/>
          </p:cNvSpPr>
          <p:nvPr/>
        </p:nvSpPr>
        <p:spPr>
          <a:xfrm>
            <a:off x="798649" y="4792146"/>
            <a:ext cx="1872528" cy="4370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/>
              <a:t>Dependencies</a:t>
            </a:r>
            <a:endParaRPr lang="de-DE" sz="1600" b="1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78E6420-8CA4-4CD9-4AE1-36EE86CEFEA3}"/>
              </a:ext>
            </a:extLst>
          </p:cNvPr>
          <p:cNvSpPr txBox="1"/>
          <p:nvPr/>
        </p:nvSpPr>
        <p:spPr>
          <a:xfrm>
            <a:off x="2443028" y="5850978"/>
            <a:ext cx="6333419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808080"/>
                </a:solidFill>
                <a:effectLst/>
                <a:highlight>
                  <a:srgbClr val="2B2B2B"/>
                </a:highlight>
                <a:latin typeface="JetBrains Mono"/>
              </a:rPr>
              <a:t>// </a:t>
            </a:r>
            <a:r>
              <a:rPr lang="en-US" i="1">
                <a:solidFill>
                  <a:srgbClr val="A8C023"/>
                </a:solidFill>
                <a:effectLst/>
                <a:highlight>
                  <a:srgbClr val="2B2B2B"/>
                </a:highlight>
                <a:latin typeface="JetBrains Mono"/>
              </a:rPr>
              <a:t>ToDo 3.1 use useMemo to cache the pokemonItems</a:t>
            </a:r>
            <a:endParaRPr lang="en-US">
              <a:solidFill>
                <a:srgbClr val="A9B7C6"/>
              </a:solidFill>
              <a:effectLst/>
              <a:highlight>
                <a:srgbClr val="2B2B2B"/>
              </a:highlight>
              <a:latin typeface="JetBrains Mono"/>
            </a:endParaRP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C0C287C2-6EF7-B1A2-ADAC-FC58C590FC6F}"/>
              </a:ext>
            </a:extLst>
          </p:cNvPr>
          <p:cNvSpPr txBox="1">
            <a:spLocks/>
          </p:cNvSpPr>
          <p:nvPr/>
        </p:nvSpPr>
        <p:spPr>
          <a:xfrm>
            <a:off x="838345" y="5887468"/>
            <a:ext cx="2089582" cy="4119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000"/>
              <a:t>Aufgabe:</a:t>
            </a:r>
          </a:p>
        </p:txBody>
      </p:sp>
    </p:spTree>
    <p:extLst>
      <p:ext uri="{BB962C8B-B14F-4D97-AF65-F5344CB8AC3E}">
        <p14:creationId xmlns:p14="http://schemas.microsoft.com/office/powerpoint/2010/main" val="230329044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1">
            <a:extLst>
              <a:ext uri="{FF2B5EF4-FFF2-40B4-BE49-F238E27FC236}">
                <a16:creationId xmlns:a16="http://schemas.microsoft.com/office/drawing/2014/main" id="{0AB88B66-1A5C-20D7-F47A-40CDDD03ED85}"/>
              </a:ext>
            </a:extLst>
          </p:cNvPr>
          <p:cNvSpPr txBox="1"/>
          <p:nvPr/>
        </p:nvSpPr>
        <p:spPr>
          <a:xfrm>
            <a:off x="1624891" y="3198605"/>
            <a:ext cx="8545180" cy="92333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const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cachedPokemonItems = </a:t>
            </a: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useMemo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(() =&gt; (</a:t>
            </a:r>
          </a:p>
          <a:p>
            <a:r>
              <a:rPr lang="en-US">
                <a:solidFill>
                  <a:srgbClr val="A9B7C6"/>
                </a:solidFill>
                <a:latin typeface="JetBrains Mono"/>
              </a:rPr>
              <a:t>  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pokemons.</a:t>
            </a: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map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((pokemon) =&gt; </a:t>
            </a:r>
            <a:r>
              <a:rPr lang="en-US">
                <a:solidFill>
                  <a:srgbClr val="E8BF6A"/>
                </a:solidFill>
                <a:effectLst/>
                <a:latin typeface="JetBrains Mono"/>
              </a:rPr>
              <a:t>&lt;ListItem </a:t>
            </a:r>
            <a:r>
              <a:rPr lang="en-US">
                <a:solidFill>
                  <a:srgbClr val="BABABA"/>
                </a:solidFill>
                <a:effectLst/>
                <a:latin typeface="JetBrains Mono"/>
              </a:rPr>
              <a:t>id</a:t>
            </a:r>
            <a:r>
              <a:rPr lang="en-US">
                <a:solidFill>
                  <a:srgbClr val="6A8759"/>
                </a:solidFill>
                <a:effectLst/>
                <a:latin typeface="JetBrains Mono"/>
              </a:rPr>
              <a:t>="PokemonListItem" </a:t>
            </a:r>
            <a:r>
              <a:rPr lang="en-US">
                <a:solidFill>
                  <a:srgbClr val="BABABA"/>
                </a:solidFill>
                <a:effectLst/>
                <a:latin typeface="JetBrains Mono"/>
              </a:rPr>
              <a:t>key</a:t>
            </a:r>
            <a:r>
              <a:rPr lang="en-US">
                <a:solidFill>
                  <a:srgbClr val="6A8759"/>
                </a:solidFill>
                <a:effectLst/>
                <a:latin typeface="JetBrains Mono"/>
              </a:rPr>
              <a:t>=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{pokemon.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id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} </a:t>
            </a:r>
            <a:r>
              <a:rPr lang="en-US">
                <a:solidFill>
                  <a:srgbClr val="A9B7C6"/>
                </a:solidFill>
                <a:effectLst/>
                <a:highlight>
                  <a:srgbClr val="808080"/>
                </a:highlight>
                <a:latin typeface="JetBrains Mono"/>
              </a:rPr>
              <a:t>. . .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lang="en-US">
                <a:solidFill>
                  <a:srgbClr val="E8BF6A"/>
                </a:solidFill>
                <a:effectLst/>
                <a:latin typeface="JetBrains Mono"/>
              </a:rPr>
              <a:t>/&gt;</a:t>
            </a:r>
          </a:p>
          <a:p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lang="en-US">
                <a:solidFill>
                  <a:srgbClr val="A9B7C6"/>
                </a:solidFill>
                <a:latin typeface="JetBrains Mono"/>
              </a:rPr>
              <a:t>)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[pokemons])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lang="en-US">
              <a:solidFill>
                <a:srgbClr val="A9B7C6"/>
              </a:solidFill>
              <a:effectLst/>
              <a:latin typeface="JetBrains Mono"/>
            </a:endParaRPr>
          </a:p>
        </p:txBody>
      </p:sp>
      <p:sp>
        <p:nvSpPr>
          <p:cNvPr id="15" name="ToDo 1.1 Show">
            <a:extLst>
              <a:ext uri="{FF2B5EF4-FFF2-40B4-BE49-F238E27FC236}">
                <a16:creationId xmlns:a16="http://schemas.microsoft.com/office/drawing/2014/main" id="{33387BA1-B87C-8885-A341-31F6B07D9BD6}"/>
              </a:ext>
            </a:extLst>
          </p:cNvPr>
          <p:cNvSpPr txBox="1"/>
          <p:nvPr/>
        </p:nvSpPr>
        <p:spPr>
          <a:xfrm>
            <a:off x="1624891" y="3186947"/>
            <a:ext cx="8545180" cy="92333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ctr"/>
            <a:r>
              <a:rPr lang="en-US" i="1">
                <a:solidFill>
                  <a:srgbClr val="A8C023"/>
                </a:solidFill>
                <a:effectLst/>
                <a:latin typeface="JetBrains Mono"/>
              </a:rPr>
              <a:t>ToDo 3.1 </a:t>
            </a:r>
          </a:p>
          <a:p>
            <a:pPr algn="ctr"/>
            <a:r>
              <a:rPr lang="en-US" i="1">
                <a:solidFill>
                  <a:srgbClr val="A8C023"/>
                </a:solidFill>
                <a:effectLst/>
                <a:latin typeface="JetBrains Mono"/>
              </a:rPr>
              <a:t>Click to Show Solution</a:t>
            </a:r>
          </a:p>
          <a:p>
            <a:pPr algn="ctr"/>
            <a:endParaRPr lang="en-US" i="1">
              <a:solidFill>
                <a:srgbClr val="A8C023"/>
              </a:solidFill>
              <a:effectLst/>
              <a:latin typeface="JetBrains Mono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A98F98-950E-FD15-8A08-D998C8B0A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Lösungen</a:t>
            </a:r>
          </a:p>
        </p:txBody>
      </p:sp>
      <p:pic>
        <p:nvPicPr>
          <p:cNvPr id="3" name="Picture 2" descr="GitHub - rtk-incubator/rtk-query-codegen">
            <a:extLst>
              <a:ext uri="{FF2B5EF4-FFF2-40B4-BE49-F238E27FC236}">
                <a16:creationId xmlns:a16="http://schemas.microsoft.com/office/drawing/2014/main" id="{1948EF48-69FA-C0DC-BF26-ACB9B6A2FA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0257" y="658634"/>
            <a:ext cx="2708339" cy="731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6358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F15C4302-1904-95F5-7E7B-E687AE6F4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345" y="365125"/>
            <a:ext cx="10515311" cy="1325563"/>
          </a:xfrm>
        </p:spPr>
        <p:txBody>
          <a:bodyPr anchor="ctr">
            <a:normAutofit/>
          </a:bodyPr>
          <a:lstStyle/>
          <a:p>
            <a:r>
              <a:rPr lang="de-DE"/>
              <a:t>Pitfall –Nested Object in useState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DF3C0F6A-0029-D724-60AC-1DFBF53E11F4}"/>
              </a:ext>
            </a:extLst>
          </p:cNvPr>
          <p:cNvSpPr txBox="1">
            <a:spLocks/>
          </p:cNvSpPr>
          <p:nvPr/>
        </p:nvSpPr>
        <p:spPr>
          <a:xfrm>
            <a:off x="839789" y="2030820"/>
            <a:ext cx="9048282" cy="7044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defTabSz="914400">
              <a:spcBef>
                <a:spcPts val="500"/>
              </a:spcBef>
              <a:buClr>
                <a:srgbClr val="5E42F5"/>
              </a:buClr>
              <a:buFont typeface="Wingdings" panose="05000000000000000000" pitchFamily="2" charset="2"/>
              <a:buChar char="§"/>
              <a:defRPr/>
            </a:pPr>
            <a:r>
              <a:rPr lang="en-US" sz="1800"/>
              <a:t>Deep Nesting wenn möglich vermeiden</a:t>
            </a:r>
          </a:p>
          <a:p>
            <a:pPr marL="457200" indent="-457200" defTabSz="914400">
              <a:spcBef>
                <a:spcPts val="500"/>
              </a:spcBef>
              <a:buClr>
                <a:srgbClr val="5E42F5"/>
              </a:buClr>
              <a:buFont typeface="Wingdings" panose="05000000000000000000" pitchFamily="2" charset="2"/>
              <a:buChar char="§"/>
              <a:defRPr/>
            </a:pPr>
            <a:r>
              <a:rPr lang="en-US" sz="1800"/>
              <a:t>Aber oftmals notwendig z.B. formData</a:t>
            </a:r>
            <a:endParaRPr lang="en-DE" sz="1800"/>
          </a:p>
        </p:txBody>
      </p:sp>
    </p:spTree>
    <p:extLst>
      <p:ext uri="{BB962C8B-B14F-4D97-AF65-F5344CB8AC3E}">
        <p14:creationId xmlns:p14="http://schemas.microsoft.com/office/powerpoint/2010/main" val="95618731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F15C4302-1904-95F5-7E7B-E687AE6F4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345" y="365125"/>
            <a:ext cx="10515311" cy="1325563"/>
          </a:xfrm>
        </p:spPr>
        <p:txBody>
          <a:bodyPr anchor="ctr">
            <a:normAutofit/>
          </a:bodyPr>
          <a:lstStyle/>
          <a:p>
            <a:r>
              <a:rPr lang="de-DE"/>
              <a:t>Pitfall –Nested Object in useState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DF3C0F6A-0029-D724-60AC-1DFBF53E11F4}"/>
              </a:ext>
            </a:extLst>
          </p:cNvPr>
          <p:cNvSpPr txBox="1">
            <a:spLocks/>
          </p:cNvSpPr>
          <p:nvPr/>
        </p:nvSpPr>
        <p:spPr>
          <a:xfrm>
            <a:off x="839789" y="2030820"/>
            <a:ext cx="9048282" cy="7044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defTabSz="914400">
              <a:spcBef>
                <a:spcPts val="500"/>
              </a:spcBef>
              <a:buClr>
                <a:srgbClr val="5E42F5"/>
              </a:buClr>
              <a:buFont typeface="Wingdings" panose="05000000000000000000" pitchFamily="2" charset="2"/>
              <a:buChar char="§"/>
              <a:defRPr/>
            </a:pPr>
            <a:r>
              <a:rPr lang="en-US" sz="1800"/>
              <a:t>Deep Nesting wenn möglich vermeiden</a:t>
            </a:r>
          </a:p>
          <a:p>
            <a:pPr marL="457200" indent="-457200" defTabSz="914400">
              <a:spcBef>
                <a:spcPts val="500"/>
              </a:spcBef>
              <a:buClr>
                <a:srgbClr val="5E42F5"/>
              </a:buClr>
              <a:buFont typeface="Wingdings" panose="05000000000000000000" pitchFamily="2" charset="2"/>
              <a:buChar char="§"/>
              <a:defRPr/>
            </a:pPr>
            <a:r>
              <a:rPr lang="en-US" sz="1800"/>
              <a:t>Aber oftmals notwendig z.B. formData</a:t>
            </a:r>
            <a:endParaRPr lang="en-DE" sz="18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87BCF87-D624-D76E-9998-6859AFCC027F}"/>
              </a:ext>
            </a:extLst>
          </p:cNvPr>
          <p:cNvSpPr txBox="1"/>
          <p:nvPr/>
        </p:nvSpPr>
        <p:spPr>
          <a:xfrm>
            <a:off x="773205" y="3290445"/>
            <a:ext cx="5188324" cy="92333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808080"/>
                </a:solidFill>
                <a:effectLst/>
                <a:latin typeface="JetBrains Mono"/>
              </a:rPr>
              <a:t>// No Nesting</a:t>
            </a:r>
            <a:endParaRPr lang="en-US">
              <a:solidFill>
                <a:srgbClr val="A9B7C6"/>
              </a:solidFill>
              <a:effectLst/>
              <a:latin typeface="JetBrains Mono"/>
            </a:endParaRPr>
          </a:p>
          <a:p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const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[color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setColor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] = </a:t>
            </a: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useState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lang="en-US">
                <a:solidFill>
                  <a:srgbClr val="6A8759"/>
                </a:solidFill>
                <a:effectLst/>
                <a:latin typeface="JetBrains Mono"/>
              </a:rPr>
              <a:t>'red'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lang="en-US">
                <a:solidFill>
                  <a:srgbClr val="CC7832"/>
                </a:solidFill>
                <a:effectLst/>
                <a:latin typeface="JetBrains Mono"/>
              </a:rPr>
            </a:b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setColor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lang="en-US">
                <a:solidFill>
                  <a:srgbClr val="6A8759"/>
                </a:solidFill>
                <a:effectLst/>
                <a:latin typeface="JetBrains Mono"/>
              </a:rPr>
              <a:t>'blue'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lang="en-US">
              <a:solidFill>
                <a:srgbClr val="A9B7C6"/>
              </a:solidFill>
              <a:effectLst/>
              <a:latin typeface="JetBrains Mono"/>
            </a:endParaRPr>
          </a:p>
        </p:txBody>
      </p:sp>
    </p:spTree>
    <p:extLst>
      <p:ext uri="{BB962C8B-B14F-4D97-AF65-F5344CB8AC3E}">
        <p14:creationId xmlns:p14="http://schemas.microsoft.com/office/powerpoint/2010/main" val="42281672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F15C4302-1904-95F5-7E7B-E687AE6F4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345" y="365125"/>
            <a:ext cx="10515311" cy="1325563"/>
          </a:xfrm>
        </p:spPr>
        <p:txBody>
          <a:bodyPr anchor="ctr">
            <a:normAutofit/>
          </a:bodyPr>
          <a:lstStyle/>
          <a:p>
            <a:r>
              <a:rPr lang="de-DE"/>
              <a:t>Pitfall –Nested Object in useState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DF3C0F6A-0029-D724-60AC-1DFBF53E11F4}"/>
              </a:ext>
            </a:extLst>
          </p:cNvPr>
          <p:cNvSpPr txBox="1">
            <a:spLocks/>
          </p:cNvSpPr>
          <p:nvPr/>
        </p:nvSpPr>
        <p:spPr>
          <a:xfrm>
            <a:off x="839789" y="2030820"/>
            <a:ext cx="9048282" cy="7044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defTabSz="914400">
              <a:spcBef>
                <a:spcPts val="500"/>
              </a:spcBef>
              <a:buClr>
                <a:srgbClr val="5E42F5"/>
              </a:buClr>
              <a:buFont typeface="Wingdings" panose="05000000000000000000" pitchFamily="2" charset="2"/>
              <a:buChar char="§"/>
              <a:defRPr/>
            </a:pPr>
            <a:r>
              <a:rPr lang="en-US" sz="1800"/>
              <a:t>Deep Nesting wenn möglich vermeiden</a:t>
            </a:r>
          </a:p>
          <a:p>
            <a:pPr marL="457200" indent="-457200" defTabSz="914400">
              <a:spcBef>
                <a:spcPts val="500"/>
              </a:spcBef>
              <a:buClr>
                <a:srgbClr val="5E42F5"/>
              </a:buClr>
              <a:buFont typeface="Wingdings" panose="05000000000000000000" pitchFamily="2" charset="2"/>
              <a:buChar char="§"/>
              <a:defRPr/>
            </a:pPr>
            <a:r>
              <a:rPr lang="en-US" sz="1800"/>
              <a:t>Aber oftmals notwendig z.B. formData</a:t>
            </a:r>
            <a:endParaRPr lang="en-DE" sz="18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E906190-C5FA-0322-6B0A-FB8EE12351C7}"/>
              </a:ext>
            </a:extLst>
          </p:cNvPr>
          <p:cNvSpPr txBox="1"/>
          <p:nvPr/>
        </p:nvSpPr>
        <p:spPr>
          <a:xfrm>
            <a:off x="773205" y="4619618"/>
            <a:ext cx="7008160" cy="92333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808080"/>
                </a:solidFill>
                <a:effectLst/>
                <a:latin typeface="JetBrains Mono"/>
              </a:rPr>
              <a:t>// Shallow Nesting</a:t>
            </a:r>
            <a:endParaRPr lang="en-US">
              <a:solidFill>
                <a:srgbClr val="A9B7C6"/>
              </a:solidFill>
              <a:effectLst/>
              <a:latin typeface="JetBrains Mono"/>
            </a:endParaRPr>
          </a:p>
          <a:p>
            <a:r>
              <a:rPr lang="en-US">
                <a:solidFill>
                  <a:srgbClr val="CC7832"/>
                </a:solidFill>
                <a:effectLst/>
                <a:highlight>
                  <a:srgbClr val="2B2B2B"/>
                </a:highlight>
                <a:latin typeface="JetBrains Mono"/>
              </a:rPr>
              <a:t>const </a:t>
            </a:r>
            <a:r>
              <a:rPr lang="en-US">
                <a:solidFill>
                  <a:srgbClr val="A9B7C6"/>
                </a:solidFill>
                <a:effectLst/>
                <a:highlight>
                  <a:srgbClr val="2B2B2B"/>
                </a:highlight>
                <a:latin typeface="JetBrains Mono"/>
              </a:rPr>
              <a:t>[colorObject</a:t>
            </a:r>
            <a:r>
              <a:rPr lang="en-US">
                <a:solidFill>
                  <a:srgbClr val="CC7832"/>
                </a:solidFill>
                <a:effectLst/>
                <a:highlight>
                  <a:srgbClr val="2B2B2B"/>
                </a:highlight>
                <a:latin typeface="JetBrains Mono"/>
              </a:rPr>
              <a:t>, </a:t>
            </a:r>
            <a:r>
              <a:rPr lang="en-US">
                <a:solidFill>
                  <a:srgbClr val="FFC66D"/>
                </a:solidFill>
                <a:effectLst/>
                <a:highlight>
                  <a:srgbClr val="2B2B2B"/>
                </a:highlight>
                <a:latin typeface="JetBrains Mono"/>
              </a:rPr>
              <a:t>setColorObject</a:t>
            </a:r>
            <a:r>
              <a:rPr lang="en-US">
                <a:solidFill>
                  <a:srgbClr val="A9B7C6"/>
                </a:solidFill>
                <a:effectLst/>
                <a:highlight>
                  <a:srgbClr val="2B2B2B"/>
                </a:highlight>
                <a:latin typeface="JetBrains Mono"/>
              </a:rPr>
              <a:t>] = </a:t>
            </a:r>
            <a:r>
              <a:rPr lang="en-US">
                <a:solidFill>
                  <a:srgbClr val="FFC66D"/>
                </a:solidFill>
                <a:effectLst/>
                <a:highlight>
                  <a:srgbClr val="2B2B2B"/>
                </a:highlight>
                <a:latin typeface="JetBrains Mono"/>
              </a:rPr>
              <a:t>useState</a:t>
            </a:r>
            <a:r>
              <a:rPr lang="en-US">
                <a:solidFill>
                  <a:srgbClr val="A9B7C6"/>
                </a:solidFill>
                <a:effectLst/>
                <a:highlight>
                  <a:srgbClr val="2B2B2B"/>
                </a:highlight>
                <a:latin typeface="JetBrains Mono"/>
              </a:rPr>
              <a:t>({ </a:t>
            </a:r>
            <a:r>
              <a:rPr lang="en-US">
                <a:solidFill>
                  <a:srgbClr val="9876AA"/>
                </a:solidFill>
                <a:effectLst/>
                <a:highlight>
                  <a:srgbClr val="2B2B2B"/>
                </a:highlight>
                <a:latin typeface="JetBrains Mono"/>
              </a:rPr>
              <a:t>slot</a:t>
            </a:r>
            <a:r>
              <a:rPr lang="en-US">
                <a:solidFill>
                  <a:srgbClr val="A9B7C6"/>
                </a:solidFill>
                <a:effectLst/>
                <a:highlight>
                  <a:srgbClr val="2B2B2B"/>
                </a:highlight>
                <a:latin typeface="JetBrains Mono"/>
              </a:rPr>
              <a:t>: </a:t>
            </a:r>
            <a:r>
              <a:rPr lang="en-US">
                <a:solidFill>
                  <a:srgbClr val="6897BB"/>
                </a:solidFill>
                <a:effectLst/>
                <a:highlight>
                  <a:srgbClr val="2B2B2B"/>
                </a:highlight>
                <a:latin typeface="JetBrains Mono"/>
              </a:rPr>
              <a:t>1</a:t>
            </a:r>
            <a:r>
              <a:rPr lang="en-US">
                <a:solidFill>
                  <a:srgbClr val="CC7832"/>
                </a:solidFill>
                <a:effectLst/>
                <a:highlight>
                  <a:srgbClr val="2B2B2B"/>
                </a:highlight>
                <a:latin typeface="JetBrains Mono"/>
              </a:rPr>
              <a:t>, </a:t>
            </a:r>
            <a:r>
              <a:rPr lang="en-US">
                <a:solidFill>
                  <a:srgbClr val="9876AA"/>
                </a:solidFill>
                <a:effectLst/>
                <a:highlight>
                  <a:srgbClr val="2B2B2B"/>
                </a:highlight>
                <a:latin typeface="JetBrains Mono"/>
              </a:rPr>
              <a:t>color</a:t>
            </a:r>
            <a:r>
              <a:rPr lang="en-US">
                <a:solidFill>
                  <a:srgbClr val="A9B7C6"/>
                </a:solidFill>
                <a:effectLst/>
                <a:highlight>
                  <a:srgbClr val="2B2B2B"/>
                </a:highlight>
                <a:latin typeface="JetBrains Mono"/>
              </a:rPr>
              <a:t>: </a:t>
            </a:r>
            <a:r>
              <a:rPr lang="en-US">
                <a:solidFill>
                  <a:srgbClr val="6A8759"/>
                </a:solidFill>
                <a:effectLst/>
                <a:highlight>
                  <a:srgbClr val="2B2B2B"/>
                </a:highlight>
                <a:latin typeface="JetBrains Mono"/>
              </a:rPr>
              <a:t>'red' </a:t>
            </a:r>
            <a:r>
              <a:rPr lang="en-US">
                <a:solidFill>
                  <a:srgbClr val="A9B7C6"/>
                </a:solidFill>
                <a:effectLst/>
                <a:highlight>
                  <a:srgbClr val="2B2B2B"/>
                </a:highlight>
                <a:latin typeface="JetBrains Mono"/>
              </a:rPr>
              <a:t>})</a:t>
            </a:r>
            <a:r>
              <a:rPr lang="en-US">
                <a:solidFill>
                  <a:srgbClr val="CC7832"/>
                </a:solidFill>
                <a:effectLst/>
                <a:highlight>
                  <a:srgbClr val="2B2B2B"/>
                </a:highlight>
                <a:latin typeface="JetBrains Mono"/>
              </a:rPr>
              <a:t>;</a:t>
            </a:r>
            <a:br>
              <a:rPr lang="en-US">
                <a:solidFill>
                  <a:srgbClr val="CC7832"/>
                </a:solidFill>
                <a:effectLst/>
                <a:highlight>
                  <a:srgbClr val="2B2B2B"/>
                </a:highlight>
                <a:latin typeface="JetBrains Mono"/>
              </a:rPr>
            </a:br>
            <a:r>
              <a:rPr lang="en-US">
                <a:solidFill>
                  <a:srgbClr val="FFC66D"/>
                </a:solidFill>
                <a:effectLst/>
                <a:highlight>
                  <a:srgbClr val="2B2B2B"/>
                </a:highlight>
                <a:latin typeface="JetBrains Mono"/>
              </a:rPr>
              <a:t>setColorObject</a:t>
            </a:r>
            <a:r>
              <a:rPr lang="en-US">
                <a:solidFill>
                  <a:srgbClr val="A9B7C6"/>
                </a:solidFill>
                <a:effectLst/>
                <a:highlight>
                  <a:srgbClr val="2B2B2B"/>
                </a:highlight>
                <a:latin typeface="JetBrains Mono"/>
              </a:rPr>
              <a:t>({ ...colorObject</a:t>
            </a:r>
            <a:r>
              <a:rPr lang="en-US">
                <a:solidFill>
                  <a:srgbClr val="CC7832"/>
                </a:solidFill>
                <a:effectLst/>
                <a:highlight>
                  <a:srgbClr val="2B2B2B"/>
                </a:highlight>
                <a:latin typeface="JetBrains Mono"/>
              </a:rPr>
              <a:t>, </a:t>
            </a:r>
            <a:r>
              <a:rPr lang="en-US">
                <a:solidFill>
                  <a:srgbClr val="9876AA"/>
                </a:solidFill>
                <a:effectLst/>
                <a:highlight>
                  <a:srgbClr val="2B2B2B"/>
                </a:highlight>
                <a:latin typeface="JetBrains Mono"/>
              </a:rPr>
              <a:t>color</a:t>
            </a:r>
            <a:r>
              <a:rPr lang="en-US">
                <a:solidFill>
                  <a:srgbClr val="A9B7C6"/>
                </a:solidFill>
                <a:effectLst/>
                <a:highlight>
                  <a:srgbClr val="2B2B2B"/>
                </a:highlight>
                <a:latin typeface="JetBrains Mono"/>
              </a:rPr>
              <a:t>: </a:t>
            </a:r>
            <a:r>
              <a:rPr lang="en-US">
                <a:solidFill>
                  <a:srgbClr val="6A8759"/>
                </a:solidFill>
                <a:effectLst/>
                <a:highlight>
                  <a:srgbClr val="2B2B2B"/>
                </a:highlight>
                <a:latin typeface="JetBrains Mono"/>
              </a:rPr>
              <a:t>'blue' </a:t>
            </a:r>
            <a:r>
              <a:rPr lang="en-US">
                <a:solidFill>
                  <a:srgbClr val="A9B7C6"/>
                </a:solidFill>
                <a:effectLst/>
                <a:highlight>
                  <a:srgbClr val="2B2B2B"/>
                </a:highlight>
                <a:latin typeface="JetBrains Mono"/>
              </a:rPr>
              <a:t>})</a:t>
            </a:r>
            <a:r>
              <a:rPr lang="en-US">
                <a:solidFill>
                  <a:srgbClr val="CC7832"/>
                </a:solidFill>
                <a:effectLst/>
                <a:highlight>
                  <a:srgbClr val="2B2B2B"/>
                </a:highlight>
                <a:latin typeface="JetBrains Mono"/>
              </a:rPr>
              <a:t>;</a:t>
            </a:r>
            <a:endParaRPr lang="en-US">
              <a:solidFill>
                <a:srgbClr val="A9B7C6"/>
              </a:solidFill>
              <a:effectLst/>
              <a:highlight>
                <a:srgbClr val="2B2B2B"/>
              </a:highlight>
              <a:latin typeface="JetBrains Mono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87BCF87-D624-D76E-9998-6859AFCC027F}"/>
              </a:ext>
            </a:extLst>
          </p:cNvPr>
          <p:cNvSpPr txBox="1"/>
          <p:nvPr/>
        </p:nvSpPr>
        <p:spPr>
          <a:xfrm>
            <a:off x="773205" y="3290445"/>
            <a:ext cx="5188324" cy="92333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808080"/>
                </a:solidFill>
                <a:effectLst/>
                <a:latin typeface="JetBrains Mono"/>
              </a:rPr>
              <a:t>// No Nesting</a:t>
            </a:r>
            <a:endParaRPr lang="en-US">
              <a:solidFill>
                <a:srgbClr val="A9B7C6"/>
              </a:solidFill>
              <a:effectLst/>
              <a:latin typeface="JetBrains Mono"/>
            </a:endParaRPr>
          </a:p>
          <a:p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const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[color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setColor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] = </a:t>
            </a: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useState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lang="en-US">
                <a:solidFill>
                  <a:srgbClr val="6A8759"/>
                </a:solidFill>
                <a:effectLst/>
                <a:latin typeface="JetBrains Mono"/>
              </a:rPr>
              <a:t>'red'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lang="en-US">
                <a:solidFill>
                  <a:srgbClr val="CC7832"/>
                </a:solidFill>
                <a:effectLst/>
                <a:latin typeface="JetBrains Mono"/>
              </a:rPr>
            </a:b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setColor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lang="en-US">
                <a:solidFill>
                  <a:srgbClr val="6A8759"/>
                </a:solidFill>
                <a:effectLst/>
                <a:latin typeface="JetBrains Mono"/>
              </a:rPr>
              <a:t>'blue'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lang="en-US">
              <a:solidFill>
                <a:srgbClr val="A9B7C6"/>
              </a:solidFill>
              <a:effectLst/>
              <a:latin typeface="JetBrains Mono"/>
            </a:endParaRP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FC6AEFAD-3F80-98C9-5E3A-32134C38E138}"/>
              </a:ext>
            </a:extLst>
          </p:cNvPr>
          <p:cNvSpPr/>
          <p:nvPr/>
        </p:nvSpPr>
        <p:spPr>
          <a:xfrm rot="16200000">
            <a:off x="2274168" y="5593232"/>
            <a:ext cx="501995" cy="455093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00">
              <a:solidFill>
                <a:schemeClr val="bg1"/>
              </a:solidFill>
            </a:endParaRP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FE89A9E1-0FB3-DBEE-E628-B52F1AA5A10F}"/>
              </a:ext>
            </a:extLst>
          </p:cNvPr>
          <p:cNvSpPr txBox="1">
            <a:spLocks/>
          </p:cNvSpPr>
          <p:nvPr/>
        </p:nvSpPr>
        <p:spPr>
          <a:xfrm>
            <a:off x="773205" y="6110335"/>
            <a:ext cx="4757584" cy="4370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/>
              <a:t>Use Object spreading to recreate object</a:t>
            </a:r>
            <a:endParaRPr lang="de-DE" sz="1600" b="1"/>
          </a:p>
        </p:txBody>
      </p:sp>
    </p:spTree>
    <p:extLst>
      <p:ext uri="{BB962C8B-B14F-4D97-AF65-F5344CB8AC3E}">
        <p14:creationId xmlns:p14="http://schemas.microsoft.com/office/powerpoint/2010/main" val="101720960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F15C4302-1904-95F5-7E7B-E687AE6F4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345" y="365125"/>
            <a:ext cx="10515311" cy="1325563"/>
          </a:xfrm>
        </p:spPr>
        <p:txBody>
          <a:bodyPr anchor="ctr">
            <a:normAutofit/>
          </a:bodyPr>
          <a:lstStyle/>
          <a:p>
            <a:r>
              <a:rPr lang="de-DE"/>
              <a:t>React Hooks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AD7F0BC1-64B4-C22D-D688-A43A681D5B26}"/>
              </a:ext>
            </a:extLst>
          </p:cNvPr>
          <p:cNvSpPr txBox="1">
            <a:spLocks/>
          </p:cNvSpPr>
          <p:nvPr/>
        </p:nvSpPr>
        <p:spPr>
          <a:xfrm>
            <a:off x="839789" y="1908428"/>
            <a:ext cx="5157787" cy="8239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000"/>
              <a:t>useRef: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E30A0B3B-5E33-DCBD-D65F-4E85373AEA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343531"/>
            <a:ext cx="5256211" cy="935953"/>
          </a:xfrm>
        </p:spPr>
        <p:txBody>
          <a:bodyPr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E42F5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sz="1800"/>
              <a:t>Persistiert Werte zwischen Renderings</a:t>
            </a:r>
            <a:endParaRPr lang="en-DE" sz="1800"/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E42F5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DE" sz="1800"/>
              <a:t>Ähnlich </a:t>
            </a:r>
            <a:r>
              <a:rPr kumimoji="0" lang="en-DE" sz="180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Garet Book" pitchFamily="2" charset="0"/>
                <a:ea typeface="+mn-ea"/>
                <a:cs typeface="+mn-cs"/>
              </a:rPr>
              <a:t>zu </a:t>
            </a:r>
            <a:r>
              <a:rPr lang="en-US" sz="1800"/>
              <a:t>useState aber löst keine Renderings aus</a:t>
            </a:r>
            <a:endParaRPr kumimoji="0" lang="en-DE" sz="180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Garet Book" pitchFamily="2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0118266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F15C4302-1904-95F5-7E7B-E687AE6F4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345" y="365125"/>
            <a:ext cx="10515311" cy="1325563"/>
          </a:xfrm>
        </p:spPr>
        <p:txBody>
          <a:bodyPr anchor="ctr">
            <a:normAutofit/>
          </a:bodyPr>
          <a:lstStyle/>
          <a:p>
            <a:r>
              <a:rPr lang="de-DE"/>
              <a:t>React Hooks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AD7F0BC1-64B4-C22D-D688-A43A681D5B26}"/>
              </a:ext>
            </a:extLst>
          </p:cNvPr>
          <p:cNvSpPr txBox="1">
            <a:spLocks/>
          </p:cNvSpPr>
          <p:nvPr/>
        </p:nvSpPr>
        <p:spPr>
          <a:xfrm>
            <a:off x="839789" y="1908428"/>
            <a:ext cx="5157787" cy="8239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000"/>
              <a:t>useRef: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E30A0B3B-5E33-DCBD-D65F-4E85373AEA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343531"/>
            <a:ext cx="5256211" cy="935953"/>
          </a:xfrm>
        </p:spPr>
        <p:txBody>
          <a:bodyPr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E42F5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sz="1800"/>
              <a:t>Persistiert Werte zwischen Renderings</a:t>
            </a:r>
            <a:endParaRPr lang="en-DE" sz="1800"/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E42F5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DE" sz="1800"/>
              <a:t>Ähnlich </a:t>
            </a:r>
            <a:r>
              <a:rPr kumimoji="0" lang="en-DE" sz="180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Garet Book" pitchFamily="2" charset="0"/>
                <a:ea typeface="+mn-ea"/>
                <a:cs typeface="+mn-cs"/>
              </a:rPr>
              <a:t>zu </a:t>
            </a:r>
            <a:r>
              <a:rPr lang="en-US" sz="1800"/>
              <a:t>useState aber löst keine Renderings aus</a:t>
            </a:r>
            <a:endParaRPr kumimoji="0" lang="en-DE" sz="180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Garet Book" pitchFamily="2" charset="0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6AED08-E0BD-D20C-FB85-598D1CEE7FE6}"/>
              </a:ext>
            </a:extLst>
          </p:cNvPr>
          <p:cNvSpPr txBox="1"/>
          <p:nvPr/>
        </p:nvSpPr>
        <p:spPr>
          <a:xfrm>
            <a:off x="838345" y="4380562"/>
            <a:ext cx="6869546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const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trainMap = </a:t>
            </a: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useRef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&lt;Record&lt;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number,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ITrain&gt;&gt;({})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lang="en-US">
              <a:solidFill>
                <a:srgbClr val="A9B7C6"/>
              </a:solidFill>
              <a:effectLst/>
              <a:latin typeface="JetBrains Mono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9D836E-CB7B-4172-BE6C-EAD6566765E8}"/>
              </a:ext>
            </a:extLst>
          </p:cNvPr>
          <p:cNvSpPr txBox="1"/>
          <p:nvPr/>
        </p:nvSpPr>
        <p:spPr>
          <a:xfrm>
            <a:off x="838344" y="4955250"/>
            <a:ext cx="6869545" cy="92333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const </a:t>
            </a: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handleUpdateTrain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= (train: ITrain) =&gt; {</a:t>
            </a:r>
            <a:br>
              <a:rPr lang="en-US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  trainMap.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current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[train.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id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] = train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lang="en-US">
                <a:solidFill>
                  <a:srgbClr val="CC7832"/>
                </a:solidFill>
                <a:effectLst/>
                <a:latin typeface="JetBrains Mono"/>
              </a:rPr>
            </a:b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}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lang="en-US">
              <a:solidFill>
                <a:srgbClr val="A9B7C6"/>
              </a:solidFill>
              <a:effectLst/>
              <a:latin typeface="JetBrains Mono"/>
            </a:endParaRPr>
          </a:p>
        </p:txBody>
      </p:sp>
    </p:spTree>
    <p:extLst>
      <p:ext uri="{BB962C8B-B14F-4D97-AF65-F5344CB8AC3E}">
        <p14:creationId xmlns:p14="http://schemas.microsoft.com/office/powerpoint/2010/main" val="304146790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98F98-950E-FD15-8A08-D998C8B0A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Aufgaben useRef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53BCDE-0670-20CF-3747-CC8DBBB5066A}"/>
              </a:ext>
            </a:extLst>
          </p:cNvPr>
          <p:cNvSpPr txBox="1"/>
          <p:nvPr/>
        </p:nvSpPr>
        <p:spPr>
          <a:xfrm>
            <a:off x="990463" y="2682452"/>
            <a:ext cx="9767181" cy="147732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808080"/>
                </a:solidFill>
                <a:effectLst/>
                <a:latin typeface="JetBrains Mono"/>
              </a:rPr>
              <a:t>// </a:t>
            </a:r>
            <a:r>
              <a:rPr lang="en-US" i="1">
                <a:solidFill>
                  <a:srgbClr val="A8C023"/>
                </a:solidFill>
                <a:effectLst/>
                <a:latin typeface="JetBrains Mono"/>
              </a:rPr>
              <a:t>ToDo 3.2.1 use useRef to store edited pokemons in an editedPokemonsMap</a:t>
            </a:r>
            <a:endParaRPr lang="en-US" i="1">
              <a:solidFill>
                <a:srgbClr val="A8C023"/>
              </a:solidFill>
              <a:latin typeface="JetBrains Mono"/>
            </a:endParaRPr>
          </a:p>
          <a:p>
            <a:r>
              <a:rPr lang="en-US">
                <a:solidFill>
                  <a:srgbClr val="808080"/>
                </a:solidFill>
                <a:effectLst/>
                <a:latin typeface="JetBrains Mono"/>
              </a:rPr>
              <a:t>// </a:t>
            </a:r>
            <a:r>
              <a:rPr lang="en-US" i="1">
                <a:solidFill>
                  <a:srgbClr val="A8C023"/>
                </a:solidFill>
                <a:effectLst/>
                <a:latin typeface="JetBrains Mono"/>
              </a:rPr>
              <a:t>ToDo 3.2.2 update the pokemon in the editedPokemonsMap</a:t>
            </a:r>
          </a:p>
          <a:p>
            <a:r>
              <a:rPr lang="en-US">
                <a:solidFill>
                  <a:srgbClr val="808080"/>
                </a:solidFill>
                <a:effectLst/>
                <a:latin typeface="JetBrains Mono"/>
              </a:rPr>
              <a:t>// </a:t>
            </a:r>
            <a:r>
              <a:rPr lang="en-US" i="1">
                <a:solidFill>
                  <a:srgbClr val="A8C023"/>
                </a:solidFill>
                <a:effectLst/>
                <a:latin typeface="JetBrains Mono"/>
              </a:rPr>
              <a:t>ToDo 3.2.3 use name of edited pokemon (if it exists) in favor of queried pokemon name</a:t>
            </a:r>
            <a:endParaRPr lang="en-US" i="1">
              <a:solidFill>
                <a:srgbClr val="A9B7C6"/>
              </a:solidFill>
              <a:latin typeface="JetBrains Mono"/>
            </a:endParaRPr>
          </a:p>
          <a:p>
            <a:r>
              <a:rPr lang="en-US">
                <a:solidFill>
                  <a:srgbClr val="808080"/>
                </a:solidFill>
                <a:effectLst/>
                <a:latin typeface="JetBrains Mono"/>
              </a:rPr>
              <a:t>// </a:t>
            </a:r>
            <a:r>
              <a:rPr lang="en-US" i="1">
                <a:solidFill>
                  <a:srgbClr val="A8C023"/>
                </a:solidFill>
                <a:effectLst/>
                <a:latin typeface="JetBrains Mono"/>
              </a:rPr>
              <a:t>ToDo 3.2 enable</a:t>
            </a:r>
            <a:endParaRPr lang="en-US" i="1">
              <a:solidFill>
                <a:srgbClr val="A9B7C6"/>
              </a:solidFill>
              <a:latin typeface="JetBrains Mono"/>
            </a:endParaRPr>
          </a:p>
          <a:p>
            <a:endParaRPr lang="en-US">
              <a:solidFill>
                <a:srgbClr val="A9B7C6"/>
              </a:solidFill>
              <a:effectLst/>
              <a:latin typeface="JetBrains Mono"/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C2A1DA61-AA78-F3DE-E46C-8AEA217AE6E5}"/>
              </a:ext>
            </a:extLst>
          </p:cNvPr>
          <p:cNvSpPr txBox="1">
            <a:spLocks/>
          </p:cNvSpPr>
          <p:nvPr/>
        </p:nvSpPr>
        <p:spPr>
          <a:xfrm>
            <a:off x="8238565" y="3896427"/>
            <a:ext cx="2519079" cy="2633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sz="1300" b="1">
                <a:solidFill>
                  <a:schemeClr val="bg1">
                    <a:lumMod val="65000"/>
                  </a:schemeClr>
                </a:solidFill>
              </a:rPr>
              <a:t>PokemonTabContent.tsx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723A4A-450B-6582-41CC-7F2575B7AB0B}"/>
              </a:ext>
            </a:extLst>
          </p:cNvPr>
          <p:cNvSpPr txBox="1"/>
          <p:nvPr/>
        </p:nvSpPr>
        <p:spPr>
          <a:xfrm>
            <a:off x="990463" y="4505213"/>
            <a:ext cx="9767180" cy="12003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808080"/>
                </a:solidFill>
                <a:effectLst/>
                <a:latin typeface="JetBrains Mono"/>
              </a:rPr>
              <a:t>// </a:t>
            </a:r>
            <a:r>
              <a:rPr lang="en-US" i="1">
                <a:solidFill>
                  <a:srgbClr val="A8C023"/>
                </a:solidFill>
                <a:effectLst/>
                <a:latin typeface="JetBrains Mono"/>
              </a:rPr>
              <a:t>ToDo 3.3.1 use useRef to store reset Callbacks from child components in a resetMap</a:t>
            </a:r>
            <a:endParaRPr lang="en-US">
              <a:solidFill>
                <a:srgbClr val="A9B7C6"/>
              </a:solidFill>
              <a:effectLst/>
              <a:latin typeface="JetBrains Mono"/>
            </a:endParaRPr>
          </a:p>
          <a:p>
            <a:r>
              <a:rPr lang="en-US">
                <a:solidFill>
                  <a:srgbClr val="808080"/>
                </a:solidFill>
                <a:effectLst/>
                <a:latin typeface="JetBrains Mono"/>
              </a:rPr>
              <a:t>// </a:t>
            </a:r>
            <a:r>
              <a:rPr lang="en-US" i="1">
                <a:solidFill>
                  <a:srgbClr val="A8C023"/>
                </a:solidFill>
                <a:effectLst/>
                <a:latin typeface="JetBrains Mono"/>
              </a:rPr>
              <a:t>ToDo 3.3.2 Pass a reset-callback function to EditableTextField</a:t>
            </a:r>
          </a:p>
          <a:p>
            <a:r>
              <a:rPr lang="en-US">
                <a:solidFill>
                  <a:srgbClr val="808080"/>
                </a:solidFill>
                <a:effectLst/>
                <a:latin typeface="JetBrains Mono"/>
              </a:rPr>
              <a:t>// </a:t>
            </a:r>
            <a:r>
              <a:rPr lang="en-US" i="1">
                <a:solidFill>
                  <a:srgbClr val="A8C023"/>
                </a:solidFill>
                <a:effectLst/>
                <a:latin typeface="JetBrains Mono"/>
              </a:rPr>
              <a:t>ToDo 3.3 enable</a:t>
            </a:r>
          </a:p>
          <a:p>
            <a:endParaRPr lang="en-US">
              <a:solidFill>
                <a:srgbClr val="A9B7C6"/>
              </a:solidFill>
              <a:effectLst/>
              <a:latin typeface="JetBrains Mono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B3B4128-DE74-25A9-CDF8-76E8BB8FB70A}"/>
              </a:ext>
            </a:extLst>
          </p:cNvPr>
          <p:cNvSpPr txBox="1">
            <a:spLocks/>
          </p:cNvSpPr>
          <p:nvPr/>
        </p:nvSpPr>
        <p:spPr>
          <a:xfrm>
            <a:off x="8238562" y="5442189"/>
            <a:ext cx="2519079" cy="2633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sz="1300" b="1">
                <a:solidFill>
                  <a:schemeClr val="bg1">
                    <a:lumMod val="65000"/>
                  </a:schemeClr>
                </a:solidFill>
              </a:rPr>
              <a:t>PokemonTabContent.tsx</a:t>
            </a:r>
          </a:p>
        </p:txBody>
      </p:sp>
    </p:spTree>
    <p:extLst>
      <p:ext uri="{BB962C8B-B14F-4D97-AF65-F5344CB8AC3E}">
        <p14:creationId xmlns:p14="http://schemas.microsoft.com/office/powerpoint/2010/main" val="3720822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D02FE96-38F8-4C5A-F51E-FAC6865DB3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1326" y="2243582"/>
            <a:ext cx="1997074" cy="4298788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D60655E9-9C5C-6604-38FE-020400F4A8AB}"/>
              </a:ext>
            </a:extLst>
          </p:cNvPr>
          <p:cNvSpPr txBox="1">
            <a:spLocks/>
          </p:cNvSpPr>
          <p:nvPr/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34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999" kern="1200">
                <a:solidFill>
                  <a:schemeClr val="tx1"/>
                </a:solidFill>
                <a:latin typeface="Garet Book" pitchFamily="2" charset="0"/>
                <a:ea typeface="+mj-ea"/>
                <a:cs typeface="+mj-cs"/>
              </a:defRPr>
            </a:lvl1pPr>
          </a:lstStyle>
          <a:p>
            <a:r>
              <a:rPr lang="de-DE" sz="6000"/>
              <a:t>Web App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765D4C-A8E9-273B-C828-8ABD441AA014}"/>
              </a:ext>
            </a:extLst>
          </p:cNvPr>
          <p:cNvSpPr txBox="1"/>
          <p:nvPr/>
        </p:nvSpPr>
        <p:spPr>
          <a:xfrm>
            <a:off x="2981326" y="1914827"/>
            <a:ext cx="1996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/>
              <a:t>Login Page</a:t>
            </a:r>
          </a:p>
        </p:txBody>
      </p:sp>
    </p:spTree>
    <p:extLst>
      <p:ext uri="{BB962C8B-B14F-4D97-AF65-F5344CB8AC3E}">
        <p14:creationId xmlns:p14="http://schemas.microsoft.com/office/powerpoint/2010/main" val="244524880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98F98-950E-FD15-8A08-D998C8B0A6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165" y="358896"/>
            <a:ext cx="10515600" cy="1325563"/>
          </a:xfrm>
        </p:spPr>
        <p:txBody>
          <a:bodyPr/>
          <a:lstStyle/>
          <a:p>
            <a:r>
              <a:rPr lang="de-DE"/>
              <a:t>Lösungen useRef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617D2D-C115-C1EF-D6B2-3E8881621C0E}"/>
              </a:ext>
            </a:extLst>
          </p:cNvPr>
          <p:cNvSpPr txBox="1"/>
          <p:nvPr/>
        </p:nvSpPr>
        <p:spPr>
          <a:xfrm>
            <a:off x="1730187" y="1821014"/>
            <a:ext cx="8428692" cy="6463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808080"/>
                </a:solidFill>
                <a:effectLst/>
                <a:latin typeface="JetBrains Mono"/>
              </a:rPr>
              <a:t>// </a:t>
            </a:r>
            <a:r>
              <a:rPr lang="en-US" i="1">
                <a:solidFill>
                  <a:srgbClr val="A8C023"/>
                </a:solidFill>
                <a:effectLst/>
                <a:latin typeface="JetBrains Mono"/>
              </a:rPr>
              <a:t>ToDo 3.2.1 use useRef to store edited pokemons in an editedPokemonsMap</a:t>
            </a:r>
            <a:endParaRPr lang="en-US">
              <a:solidFill>
                <a:srgbClr val="CC7832"/>
              </a:solidFill>
              <a:effectLst/>
              <a:latin typeface="JetBrains Mono"/>
            </a:endParaRPr>
          </a:p>
          <a:p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const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editedPokemonsMap = </a:t>
            </a: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useRef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&lt;Record&lt;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number,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IPokemon&gt;&gt;({})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lang="en-US">
              <a:solidFill>
                <a:srgbClr val="A9B7C6"/>
              </a:solidFill>
              <a:effectLst/>
              <a:latin typeface="JetBrains Mono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33AED2-A49A-9999-F57E-CBE6E1790105}"/>
              </a:ext>
            </a:extLst>
          </p:cNvPr>
          <p:cNvSpPr txBox="1"/>
          <p:nvPr/>
        </p:nvSpPr>
        <p:spPr>
          <a:xfrm>
            <a:off x="1730187" y="2550024"/>
            <a:ext cx="8428692" cy="6463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808080"/>
                </a:solidFill>
                <a:effectLst/>
                <a:latin typeface="JetBrains Mono"/>
              </a:rPr>
              <a:t>// </a:t>
            </a:r>
            <a:r>
              <a:rPr lang="en-US" i="1">
                <a:solidFill>
                  <a:srgbClr val="A8C023"/>
                </a:solidFill>
                <a:effectLst/>
                <a:latin typeface="JetBrains Mono"/>
              </a:rPr>
              <a:t>ToDo 3.2.2 update the pokemon in the editedPokemonsMap</a:t>
            </a:r>
            <a:endParaRPr lang="en-US">
              <a:solidFill>
                <a:srgbClr val="A9B7C6"/>
              </a:solidFill>
              <a:effectLst/>
              <a:latin typeface="JetBrains Mono"/>
            </a:endParaRPr>
          </a:p>
          <a:p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editedPokemonsMap.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current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[pokemon.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id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] = pokemon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lang="en-US">
              <a:solidFill>
                <a:srgbClr val="A9B7C6"/>
              </a:solidFill>
              <a:effectLst/>
              <a:latin typeface="JetBrains Mono"/>
            </a:endParaRPr>
          </a:p>
        </p:txBody>
      </p:sp>
      <p:sp>
        <p:nvSpPr>
          <p:cNvPr id="13" name="ToDo 1.1 Show">
            <a:extLst>
              <a:ext uri="{FF2B5EF4-FFF2-40B4-BE49-F238E27FC236}">
                <a16:creationId xmlns:a16="http://schemas.microsoft.com/office/drawing/2014/main" id="{AA6C0A04-67AA-B6A0-B590-2B1AEB2B2E6D}"/>
              </a:ext>
            </a:extLst>
          </p:cNvPr>
          <p:cNvSpPr txBox="1"/>
          <p:nvPr/>
        </p:nvSpPr>
        <p:spPr>
          <a:xfrm>
            <a:off x="1714497" y="1821014"/>
            <a:ext cx="8430851" cy="6463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ctr"/>
            <a:r>
              <a:rPr lang="en-US" i="1" dirty="0" err="1">
                <a:solidFill>
                  <a:srgbClr val="A8C023"/>
                </a:solidFill>
                <a:effectLst/>
                <a:latin typeface="JetBrains Mono"/>
              </a:rPr>
              <a:t>ToDo</a:t>
            </a:r>
            <a:r>
              <a:rPr lang="en-US" i="1" dirty="0">
                <a:solidFill>
                  <a:srgbClr val="A8C023"/>
                </a:solidFill>
                <a:effectLst/>
                <a:latin typeface="JetBrains Mono"/>
              </a:rPr>
              <a:t> </a:t>
            </a:r>
            <a:r>
              <a:rPr lang="en-US" i="1" dirty="0">
                <a:solidFill>
                  <a:srgbClr val="A8C023"/>
                </a:solidFill>
                <a:latin typeface="JetBrains Mono"/>
              </a:rPr>
              <a:t>3.2.1</a:t>
            </a:r>
            <a:r>
              <a:rPr lang="en-US" i="1" dirty="0">
                <a:solidFill>
                  <a:srgbClr val="A8C023"/>
                </a:solidFill>
                <a:effectLst/>
                <a:latin typeface="JetBrains Mono"/>
              </a:rPr>
              <a:t> </a:t>
            </a:r>
          </a:p>
          <a:p>
            <a:pPr algn="ctr"/>
            <a:r>
              <a:rPr lang="en-US" i="1" dirty="0">
                <a:solidFill>
                  <a:srgbClr val="A8C023"/>
                </a:solidFill>
                <a:effectLst/>
                <a:latin typeface="JetBrains Mono"/>
              </a:rPr>
              <a:t>Click to Show Solution</a:t>
            </a:r>
          </a:p>
        </p:txBody>
      </p:sp>
      <p:sp>
        <p:nvSpPr>
          <p:cNvPr id="14" name="ToDo 1.1 Show">
            <a:extLst>
              <a:ext uri="{FF2B5EF4-FFF2-40B4-BE49-F238E27FC236}">
                <a16:creationId xmlns:a16="http://schemas.microsoft.com/office/drawing/2014/main" id="{EEF1E9CF-9269-3AB9-2726-1DE577237EE3}"/>
              </a:ext>
            </a:extLst>
          </p:cNvPr>
          <p:cNvSpPr txBox="1"/>
          <p:nvPr/>
        </p:nvSpPr>
        <p:spPr>
          <a:xfrm>
            <a:off x="1707773" y="2546044"/>
            <a:ext cx="8430851" cy="6463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ctr"/>
            <a:r>
              <a:rPr lang="en-US" i="1">
                <a:solidFill>
                  <a:srgbClr val="A8C023"/>
                </a:solidFill>
                <a:effectLst/>
                <a:latin typeface="JetBrains Mono"/>
              </a:rPr>
              <a:t>ToDo </a:t>
            </a:r>
            <a:r>
              <a:rPr lang="en-US" i="1">
                <a:solidFill>
                  <a:srgbClr val="A8C023"/>
                </a:solidFill>
                <a:latin typeface="JetBrains Mono"/>
              </a:rPr>
              <a:t>3.2.2</a:t>
            </a:r>
            <a:r>
              <a:rPr lang="en-US" i="1">
                <a:solidFill>
                  <a:srgbClr val="A8C023"/>
                </a:solidFill>
                <a:effectLst/>
                <a:latin typeface="JetBrains Mono"/>
              </a:rPr>
              <a:t> </a:t>
            </a:r>
          </a:p>
          <a:p>
            <a:pPr algn="ctr"/>
            <a:r>
              <a:rPr lang="en-US" i="1">
                <a:solidFill>
                  <a:srgbClr val="A8C023"/>
                </a:solidFill>
                <a:effectLst/>
                <a:latin typeface="JetBrains Mono"/>
              </a:rPr>
              <a:t>Click to Show Solution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30AC01E-6AF5-E57D-2106-0EE6219ECE85}"/>
              </a:ext>
            </a:extLst>
          </p:cNvPr>
          <p:cNvSpPr txBox="1"/>
          <p:nvPr/>
        </p:nvSpPr>
        <p:spPr>
          <a:xfrm>
            <a:off x="1715038" y="4390655"/>
            <a:ext cx="8451978" cy="6463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808080"/>
                </a:solidFill>
                <a:effectLst/>
                <a:latin typeface="JetBrains Mono"/>
              </a:rPr>
              <a:t>// </a:t>
            </a:r>
            <a:r>
              <a:rPr lang="en-US" i="1">
                <a:solidFill>
                  <a:srgbClr val="A8C023"/>
                </a:solidFill>
                <a:effectLst/>
                <a:latin typeface="JetBrains Mono"/>
              </a:rPr>
              <a:t>ToDo 3.3.1 use useRef to store reset Callbacks from child components in a resetMap</a:t>
            </a:r>
            <a:endParaRPr lang="en-US">
              <a:solidFill>
                <a:srgbClr val="CC7832"/>
              </a:solidFill>
              <a:effectLst/>
              <a:latin typeface="JetBrains Mono"/>
            </a:endParaRPr>
          </a:p>
          <a:p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const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resetMap = </a:t>
            </a: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useRef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&lt;Record&lt;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number,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() =&gt; 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void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&gt;&gt;({})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lang="en-US">
              <a:solidFill>
                <a:srgbClr val="A9B7C6"/>
              </a:solidFill>
              <a:effectLst/>
              <a:latin typeface="JetBrains Mono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4FFD137-C5D9-81E6-B898-99F8484D63D4}"/>
              </a:ext>
            </a:extLst>
          </p:cNvPr>
          <p:cNvSpPr txBox="1"/>
          <p:nvPr/>
        </p:nvSpPr>
        <p:spPr>
          <a:xfrm>
            <a:off x="1714497" y="5156840"/>
            <a:ext cx="8451978" cy="6463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808080"/>
                </a:solidFill>
                <a:effectLst/>
                <a:latin typeface="JetBrains Mono"/>
              </a:rPr>
              <a:t>// </a:t>
            </a:r>
            <a:r>
              <a:rPr lang="en-US" i="1">
                <a:solidFill>
                  <a:srgbClr val="A8C023"/>
                </a:solidFill>
                <a:effectLst/>
                <a:latin typeface="JetBrains Mono"/>
              </a:rPr>
              <a:t>ToDo 3.3.2 Pass a reset-callback function to EditableTextField</a:t>
            </a:r>
          </a:p>
          <a:p>
            <a:r>
              <a:rPr lang="en-US">
                <a:solidFill>
                  <a:srgbClr val="BABABA"/>
                </a:solidFill>
                <a:effectLst/>
                <a:latin typeface="JetBrains Mono"/>
              </a:rPr>
              <a:t>registerReset</a:t>
            </a:r>
            <a:r>
              <a:rPr lang="en-US">
                <a:solidFill>
                  <a:srgbClr val="6A8759"/>
                </a:solidFill>
                <a:effectLst/>
                <a:latin typeface="JetBrains Mono"/>
              </a:rPr>
              <a:t>=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{(reset) =&gt; { resetMap.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current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[pokemon.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id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] = reset</a:t>
            </a:r>
            <a:r>
              <a:rPr lang="en-US">
                <a:solidFill>
                  <a:srgbClr val="CC7832"/>
                </a:solidFill>
                <a:latin typeface="JetBrains Mono"/>
              </a:rPr>
              <a:t>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}}</a:t>
            </a:r>
          </a:p>
        </p:txBody>
      </p:sp>
      <p:sp>
        <p:nvSpPr>
          <p:cNvPr id="21" name="ToDo 1.1 Show">
            <a:extLst>
              <a:ext uri="{FF2B5EF4-FFF2-40B4-BE49-F238E27FC236}">
                <a16:creationId xmlns:a16="http://schemas.microsoft.com/office/drawing/2014/main" id="{F00E372E-A7C0-1DF5-2AE9-A482B68C7BA4}"/>
              </a:ext>
            </a:extLst>
          </p:cNvPr>
          <p:cNvSpPr txBox="1"/>
          <p:nvPr/>
        </p:nvSpPr>
        <p:spPr>
          <a:xfrm>
            <a:off x="1684239" y="4390654"/>
            <a:ext cx="8446580" cy="6463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ctr"/>
            <a:r>
              <a:rPr lang="en-US" i="1">
                <a:solidFill>
                  <a:srgbClr val="A8C023"/>
                </a:solidFill>
                <a:effectLst/>
                <a:latin typeface="JetBrains Mono"/>
              </a:rPr>
              <a:t>ToDo </a:t>
            </a:r>
            <a:r>
              <a:rPr lang="en-US" i="1">
                <a:solidFill>
                  <a:srgbClr val="A8C023"/>
                </a:solidFill>
                <a:latin typeface="JetBrains Mono"/>
              </a:rPr>
              <a:t>3.3.1</a:t>
            </a:r>
            <a:r>
              <a:rPr lang="en-US" i="1">
                <a:solidFill>
                  <a:srgbClr val="A8C023"/>
                </a:solidFill>
                <a:effectLst/>
                <a:latin typeface="JetBrains Mono"/>
              </a:rPr>
              <a:t> </a:t>
            </a:r>
          </a:p>
          <a:p>
            <a:pPr algn="ctr"/>
            <a:r>
              <a:rPr lang="en-US" i="1">
                <a:solidFill>
                  <a:srgbClr val="A8C023"/>
                </a:solidFill>
                <a:effectLst/>
                <a:latin typeface="JetBrains Mono"/>
              </a:rPr>
              <a:t>Click to Show Solution</a:t>
            </a:r>
          </a:p>
        </p:txBody>
      </p:sp>
      <p:sp>
        <p:nvSpPr>
          <p:cNvPr id="22" name="ToDo 1.1 Show">
            <a:extLst>
              <a:ext uri="{FF2B5EF4-FFF2-40B4-BE49-F238E27FC236}">
                <a16:creationId xmlns:a16="http://schemas.microsoft.com/office/drawing/2014/main" id="{27AEA494-2B64-0B67-D924-1B6CAF484C68}"/>
              </a:ext>
            </a:extLst>
          </p:cNvPr>
          <p:cNvSpPr txBox="1"/>
          <p:nvPr/>
        </p:nvSpPr>
        <p:spPr>
          <a:xfrm>
            <a:off x="1684218" y="5159512"/>
            <a:ext cx="8447141" cy="6463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ctr"/>
            <a:r>
              <a:rPr lang="en-US" i="1">
                <a:solidFill>
                  <a:srgbClr val="A8C023"/>
                </a:solidFill>
                <a:effectLst/>
                <a:latin typeface="JetBrains Mono"/>
              </a:rPr>
              <a:t>ToDo </a:t>
            </a:r>
            <a:r>
              <a:rPr lang="en-US" i="1">
                <a:solidFill>
                  <a:srgbClr val="A8C023"/>
                </a:solidFill>
                <a:latin typeface="JetBrains Mono"/>
              </a:rPr>
              <a:t>3.3.2</a:t>
            </a:r>
            <a:r>
              <a:rPr lang="en-US" i="1">
                <a:solidFill>
                  <a:srgbClr val="A8C023"/>
                </a:solidFill>
                <a:effectLst/>
                <a:latin typeface="JetBrains Mono"/>
              </a:rPr>
              <a:t> </a:t>
            </a:r>
          </a:p>
          <a:p>
            <a:pPr algn="ctr"/>
            <a:r>
              <a:rPr lang="en-US" i="1">
                <a:solidFill>
                  <a:srgbClr val="A8C023"/>
                </a:solidFill>
                <a:effectLst/>
                <a:latin typeface="JetBrains Mono"/>
              </a:rPr>
              <a:t>Click to Show Solution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B642045-97D9-8994-9F1C-5648B86FD215}"/>
              </a:ext>
            </a:extLst>
          </p:cNvPr>
          <p:cNvSpPr txBox="1"/>
          <p:nvPr/>
        </p:nvSpPr>
        <p:spPr>
          <a:xfrm>
            <a:off x="1736911" y="3275054"/>
            <a:ext cx="8428692" cy="6463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808080"/>
                </a:solidFill>
                <a:effectLst/>
                <a:latin typeface="JetBrains Mono"/>
              </a:rPr>
              <a:t>// </a:t>
            </a:r>
            <a:r>
              <a:rPr lang="en-US" i="1">
                <a:solidFill>
                  <a:srgbClr val="A8C023"/>
                </a:solidFill>
                <a:effectLst/>
                <a:latin typeface="JetBrains Mono"/>
              </a:rPr>
              <a:t>ToDo 3.2.3 use name of edited pokemon (if it exists) in favor of queried pokemon name</a:t>
            </a:r>
            <a:endParaRPr lang="en-US">
              <a:solidFill>
                <a:srgbClr val="A9B7C6"/>
              </a:solidFill>
              <a:effectLst/>
              <a:latin typeface="JetBrains Mono"/>
            </a:endParaRPr>
          </a:p>
          <a:p>
            <a:r>
              <a:rPr lang="en-US">
                <a:solidFill>
                  <a:srgbClr val="BABABA"/>
                </a:solidFill>
                <a:effectLst/>
                <a:latin typeface="JetBrains Mono"/>
              </a:rPr>
              <a:t>defaultValue</a:t>
            </a:r>
            <a:r>
              <a:rPr lang="en-US">
                <a:solidFill>
                  <a:srgbClr val="6A8759"/>
                </a:solidFill>
                <a:effectLst/>
                <a:latin typeface="JetBrains Mono"/>
              </a:rPr>
              <a:t>=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{editedPokemonsMap.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current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[pokemon.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id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]?.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name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|| pokemon.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name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}</a:t>
            </a:r>
          </a:p>
        </p:txBody>
      </p:sp>
      <p:sp>
        <p:nvSpPr>
          <p:cNvPr id="5" name="ToDo 1.1 Show">
            <a:extLst>
              <a:ext uri="{FF2B5EF4-FFF2-40B4-BE49-F238E27FC236}">
                <a16:creationId xmlns:a16="http://schemas.microsoft.com/office/drawing/2014/main" id="{7087DCAB-22AD-D7AA-0C63-D8CDA7663630}"/>
              </a:ext>
            </a:extLst>
          </p:cNvPr>
          <p:cNvSpPr txBox="1"/>
          <p:nvPr/>
        </p:nvSpPr>
        <p:spPr>
          <a:xfrm>
            <a:off x="1714497" y="3271074"/>
            <a:ext cx="8430851" cy="6463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ctr"/>
            <a:r>
              <a:rPr lang="en-US" i="1">
                <a:solidFill>
                  <a:srgbClr val="A8C023"/>
                </a:solidFill>
                <a:effectLst/>
                <a:latin typeface="JetBrains Mono"/>
              </a:rPr>
              <a:t>ToDo </a:t>
            </a:r>
            <a:r>
              <a:rPr lang="en-US" i="1">
                <a:solidFill>
                  <a:srgbClr val="A8C023"/>
                </a:solidFill>
                <a:latin typeface="JetBrains Mono"/>
              </a:rPr>
              <a:t>3.2.3</a:t>
            </a:r>
            <a:r>
              <a:rPr lang="en-US" i="1">
                <a:solidFill>
                  <a:srgbClr val="A8C023"/>
                </a:solidFill>
                <a:effectLst/>
                <a:latin typeface="JetBrains Mono"/>
              </a:rPr>
              <a:t> </a:t>
            </a:r>
          </a:p>
          <a:p>
            <a:pPr algn="ctr"/>
            <a:r>
              <a:rPr lang="en-US" i="1">
                <a:solidFill>
                  <a:srgbClr val="A8C023"/>
                </a:solidFill>
                <a:effectLst/>
                <a:latin typeface="JetBrains Mono"/>
              </a:rPr>
              <a:t>Click to Show Solution</a:t>
            </a:r>
          </a:p>
        </p:txBody>
      </p:sp>
    </p:spTree>
    <p:extLst>
      <p:ext uri="{BB962C8B-B14F-4D97-AF65-F5344CB8AC3E}">
        <p14:creationId xmlns:p14="http://schemas.microsoft.com/office/powerpoint/2010/main" val="289832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21" grpId="0" animBg="1"/>
      <p:bldP spid="22" grpId="0" animBg="1"/>
      <p:bldP spid="5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98F98-950E-FD15-8A08-D998C8B0A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Invalidation Tags</a:t>
            </a:r>
          </a:p>
        </p:txBody>
      </p:sp>
      <p:pic>
        <p:nvPicPr>
          <p:cNvPr id="4098" name="Picture 2" descr="GitHub - rtk-incubator/rtk-query-codegen">
            <a:extLst>
              <a:ext uri="{FF2B5EF4-FFF2-40B4-BE49-F238E27FC236}">
                <a16:creationId xmlns:a16="http://schemas.microsoft.com/office/drawing/2014/main" id="{B10D5D3C-4CC3-432C-4609-DE2AED6464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0677" y="648826"/>
            <a:ext cx="2708339" cy="731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Content Placeholder 3">
            <a:extLst>
              <a:ext uri="{FF2B5EF4-FFF2-40B4-BE49-F238E27FC236}">
                <a16:creationId xmlns:a16="http://schemas.microsoft.com/office/drawing/2014/main" id="{70305B88-EB59-D56C-30A7-82B1661827B0}"/>
              </a:ext>
            </a:extLst>
          </p:cNvPr>
          <p:cNvSpPr txBox="1">
            <a:spLocks/>
          </p:cNvSpPr>
          <p:nvPr/>
        </p:nvSpPr>
        <p:spPr>
          <a:xfrm>
            <a:off x="839789" y="1780095"/>
            <a:ext cx="5645931" cy="16264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defTabSz="914400">
              <a:spcBef>
                <a:spcPts val="500"/>
              </a:spcBef>
              <a:buClr>
                <a:srgbClr val="5E42F5"/>
              </a:buClr>
              <a:buFont typeface="Wingdings" panose="05000000000000000000" pitchFamily="2" charset="2"/>
              <a:buChar char="§"/>
              <a:defRPr/>
            </a:pPr>
            <a:r>
              <a:rPr lang="en-US" sz="1800"/>
              <a:t>Query Caches können durch die Ausführung von Mutations invalidiert werden.</a:t>
            </a:r>
          </a:p>
          <a:p>
            <a:pPr marL="457200" indent="-457200" defTabSz="914400">
              <a:spcBef>
                <a:spcPts val="500"/>
              </a:spcBef>
              <a:buClr>
                <a:srgbClr val="5E42F5"/>
              </a:buClr>
              <a:buFont typeface="Wingdings" panose="05000000000000000000" pitchFamily="2" charset="2"/>
              <a:buChar char="§"/>
              <a:defRPr/>
            </a:pPr>
            <a:r>
              <a:rPr lang="en-US" sz="1800"/>
              <a:t>Hierzu werden Query &amp; Mutation mit dem Gleichen tag ‘Pokemon’ versehen.</a:t>
            </a:r>
            <a:endParaRPr lang="en-DE" sz="1800"/>
          </a:p>
        </p:txBody>
      </p:sp>
    </p:spTree>
    <p:extLst>
      <p:ext uri="{BB962C8B-B14F-4D97-AF65-F5344CB8AC3E}">
        <p14:creationId xmlns:p14="http://schemas.microsoft.com/office/powerpoint/2010/main" val="125152124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98F98-950E-FD15-8A08-D998C8B0A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Invalidation Tags</a:t>
            </a:r>
          </a:p>
        </p:txBody>
      </p:sp>
      <p:pic>
        <p:nvPicPr>
          <p:cNvPr id="4098" name="Picture 2" descr="GitHub - rtk-incubator/rtk-query-codegen">
            <a:extLst>
              <a:ext uri="{FF2B5EF4-FFF2-40B4-BE49-F238E27FC236}">
                <a16:creationId xmlns:a16="http://schemas.microsoft.com/office/drawing/2014/main" id="{B10D5D3C-4CC3-432C-4609-DE2AED6464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0677" y="648826"/>
            <a:ext cx="2708339" cy="731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C731B66-C82F-FA49-2512-8B4A0789DBEC}"/>
              </a:ext>
            </a:extLst>
          </p:cNvPr>
          <p:cNvSpPr txBox="1"/>
          <p:nvPr/>
        </p:nvSpPr>
        <p:spPr>
          <a:xfrm>
            <a:off x="699079" y="3429000"/>
            <a:ext cx="5645931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const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{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data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getPokemonData} = </a:t>
            </a:r>
            <a:r>
              <a:rPr lang="en-US" b="1" i="1">
                <a:solidFill>
                  <a:srgbClr val="9876AA"/>
                </a:solidFill>
                <a:effectLst/>
                <a:latin typeface="JetBrains Mono"/>
              </a:rPr>
              <a:t>useGetPokemonQuery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()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lang="en-US">
              <a:solidFill>
                <a:srgbClr val="A9B7C6"/>
              </a:solidFill>
              <a:effectLst/>
              <a:latin typeface="JetBrains Mono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D1694D4-A2F1-4C6E-FA96-7A3D767C9869}"/>
              </a:ext>
            </a:extLst>
          </p:cNvPr>
          <p:cNvSpPr txBox="1"/>
          <p:nvPr/>
        </p:nvSpPr>
        <p:spPr>
          <a:xfrm>
            <a:off x="699080" y="4303678"/>
            <a:ext cx="5645931" cy="147732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const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[postPokemonData] = </a:t>
            </a:r>
            <a:r>
              <a:rPr lang="en-US" b="1" i="1">
                <a:solidFill>
                  <a:srgbClr val="9876AA"/>
                </a:solidFill>
                <a:effectLst/>
                <a:latin typeface="JetBrains Mono"/>
              </a:rPr>
              <a:t>usePostPokemonMutation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()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lang="en-US">
              <a:solidFill>
                <a:srgbClr val="A9B7C6"/>
              </a:solidFill>
              <a:latin typeface="JetBrains Mono"/>
            </a:endParaRPr>
          </a:p>
          <a:p>
            <a:endParaRPr lang="en-US">
              <a:solidFill>
                <a:srgbClr val="CC7832"/>
              </a:solidFill>
              <a:effectLst/>
              <a:latin typeface="JetBrains Mono"/>
            </a:endParaRPr>
          </a:p>
          <a:p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const </a:t>
            </a: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handleSubmit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= () =&gt; {</a:t>
            </a:r>
            <a:br>
              <a:rPr lang="en-US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  postPokemonData({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body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updatedPokemonData })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lang="en-US">
                <a:solidFill>
                  <a:srgbClr val="CC7832"/>
                </a:solidFill>
                <a:effectLst/>
                <a:latin typeface="JetBrains Mono"/>
              </a:rPr>
            </a:b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}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lang="en-US">
              <a:solidFill>
                <a:srgbClr val="A9B7C6"/>
              </a:solidFill>
              <a:effectLst/>
              <a:latin typeface="JetBrains Mono"/>
            </a:endParaRPr>
          </a:p>
        </p:txBody>
      </p:sp>
      <p:sp>
        <p:nvSpPr>
          <p:cNvPr id="23" name="Arrow: U-Turn 22">
            <a:extLst>
              <a:ext uri="{FF2B5EF4-FFF2-40B4-BE49-F238E27FC236}">
                <a16:creationId xmlns:a16="http://schemas.microsoft.com/office/drawing/2014/main" id="{9186A470-0D8F-DE1E-F627-E15F3344B46E}"/>
              </a:ext>
            </a:extLst>
          </p:cNvPr>
          <p:cNvSpPr/>
          <p:nvPr/>
        </p:nvSpPr>
        <p:spPr>
          <a:xfrm rot="16200000" flipV="1">
            <a:off x="5832659" y="3900501"/>
            <a:ext cx="2110923" cy="1033452"/>
          </a:xfrm>
          <a:prstGeom prst="uturnArrow">
            <a:avLst>
              <a:gd name="adj1" fmla="val 25000"/>
              <a:gd name="adj2" fmla="val 25000"/>
              <a:gd name="adj3" fmla="val 24133"/>
              <a:gd name="adj4" fmla="val 15027"/>
              <a:gd name="adj5" fmla="val 100000"/>
            </a:avLst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0B37CB80-EE63-B63D-42F2-7CB9CA87C7F9}"/>
              </a:ext>
            </a:extLst>
          </p:cNvPr>
          <p:cNvSpPr txBox="1">
            <a:spLocks/>
          </p:cNvSpPr>
          <p:nvPr/>
        </p:nvSpPr>
        <p:spPr>
          <a:xfrm rot="5400000">
            <a:off x="6432876" y="4207822"/>
            <a:ext cx="1577898" cy="4188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800" b="1">
                <a:solidFill>
                  <a:schemeClr val="bg1"/>
                </a:solidFill>
              </a:rPr>
              <a:t>invalidate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F982061-5190-6106-0931-5D4364475860}"/>
              </a:ext>
            </a:extLst>
          </p:cNvPr>
          <p:cNvSpPr txBox="1"/>
          <p:nvPr/>
        </p:nvSpPr>
        <p:spPr>
          <a:xfrm>
            <a:off x="4428565" y="5536644"/>
            <a:ext cx="19164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de-DE" sz="1000" b="1">
                <a:solidFill>
                  <a:schemeClr val="bg1">
                    <a:lumMod val="65000"/>
                  </a:schemeClr>
                </a:solidFill>
              </a:rPr>
              <a:t>PokemonTabContent.tsx</a:t>
            </a:r>
          </a:p>
        </p:txBody>
      </p:sp>
      <p:sp>
        <p:nvSpPr>
          <p:cNvPr id="39" name="Content Placeholder 3">
            <a:extLst>
              <a:ext uri="{FF2B5EF4-FFF2-40B4-BE49-F238E27FC236}">
                <a16:creationId xmlns:a16="http://schemas.microsoft.com/office/drawing/2014/main" id="{70305B88-EB59-D56C-30A7-82B1661827B0}"/>
              </a:ext>
            </a:extLst>
          </p:cNvPr>
          <p:cNvSpPr txBox="1">
            <a:spLocks/>
          </p:cNvSpPr>
          <p:nvPr/>
        </p:nvSpPr>
        <p:spPr>
          <a:xfrm>
            <a:off x="839789" y="1780095"/>
            <a:ext cx="5645931" cy="16264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defTabSz="914400">
              <a:spcBef>
                <a:spcPts val="500"/>
              </a:spcBef>
              <a:buClr>
                <a:srgbClr val="5E42F5"/>
              </a:buClr>
              <a:buFont typeface="Wingdings" panose="05000000000000000000" pitchFamily="2" charset="2"/>
              <a:buChar char="§"/>
              <a:defRPr/>
            </a:pPr>
            <a:r>
              <a:rPr lang="en-US" sz="1800"/>
              <a:t>Query Caches können durch die Ausführung von Mutations invalidiert werden.</a:t>
            </a:r>
          </a:p>
          <a:p>
            <a:pPr marL="457200" indent="-457200" defTabSz="914400">
              <a:spcBef>
                <a:spcPts val="500"/>
              </a:spcBef>
              <a:buClr>
                <a:srgbClr val="5E42F5"/>
              </a:buClr>
              <a:buFont typeface="Wingdings" panose="05000000000000000000" pitchFamily="2" charset="2"/>
              <a:buChar char="§"/>
              <a:defRPr/>
            </a:pPr>
            <a:r>
              <a:rPr lang="en-US" sz="1800"/>
              <a:t>Hierzu werden Query &amp; Mutation mit dem Gleichen tag ‘Pokemon’ versehen.</a:t>
            </a:r>
            <a:endParaRPr lang="en-DE" sz="1800"/>
          </a:p>
        </p:txBody>
      </p:sp>
    </p:spTree>
    <p:extLst>
      <p:ext uri="{BB962C8B-B14F-4D97-AF65-F5344CB8AC3E}">
        <p14:creationId xmlns:p14="http://schemas.microsoft.com/office/powerpoint/2010/main" val="62462181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98F98-950E-FD15-8A08-D998C8B0A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Invalidation Tags</a:t>
            </a:r>
          </a:p>
        </p:txBody>
      </p:sp>
      <p:pic>
        <p:nvPicPr>
          <p:cNvPr id="4098" name="Picture 2" descr="GitHub - rtk-incubator/rtk-query-codegen">
            <a:extLst>
              <a:ext uri="{FF2B5EF4-FFF2-40B4-BE49-F238E27FC236}">
                <a16:creationId xmlns:a16="http://schemas.microsoft.com/office/drawing/2014/main" id="{B10D5D3C-4CC3-432C-4609-DE2AED6464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0677" y="648826"/>
            <a:ext cx="2708339" cy="731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C731B66-C82F-FA49-2512-8B4A0789DBEC}"/>
              </a:ext>
            </a:extLst>
          </p:cNvPr>
          <p:cNvSpPr txBox="1"/>
          <p:nvPr/>
        </p:nvSpPr>
        <p:spPr>
          <a:xfrm>
            <a:off x="699079" y="3429000"/>
            <a:ext cx="5645931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const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{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data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getPokemonData} = </a:t>
            </a:r>
            <a:r>
              <a:rPr lang="en-US" b="1" i="1">
                <a:solidFill>
                  <a:srgbClr val="9876AA"/>
                </a:solidFill>
                <a:effectLst/>
                <a:latin typeface="JetBrains Mono"/>
              </a:rPr>
              <a:t>useGetPokemonQuery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()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lang="en-US">
              <a:solidFill>
                <a:srgbClr val="A9B7C6"/>
              </a:solidFill>
              <a:effectLst/>
              <a:latin typeface="JetBrains Mono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D1694D4-A2F1-4C6E-FA96-7A3D767C9869}"/>
              </a:ext>
            </a:extLst>
          </p:cNvPr>
          <p:cNvSpPr txBox="1"/>
          <p:nvPr/>
        </p:nvSpPr>
        <p:spPr>
          <a:xfrm>
            <a:off x="699080" y="4303678"/>
            <a:ext cx="5645931" cy="147732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const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[postPokemonData] = </a:t>
            </a:r>
            <a:r>
              <a:rPr lang="en-US" b="1" i="1">
                <a:solidFill>
                  <a:srgbClr val="9876AA"/>
                </a:solidFill>
                <a:effectLst/>
                <a:latin typeface="JetBrains Mono"/>
              </a:rPr>
              <a:t>usePostPokemonMutation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()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lang="en-US">
              <a:solidFill>
                <a:srgbClr val="A9B7C6"/>
              </a:solidFill>
              <a:latin typeface="JetBrains Mono"/>
            </a:endParaRPr>
          </a:p>
          <a:p>
            <a:endParaRPr lang="en-US">
              <a:solidFill>
                <a:srgbClr val="CC7832"/>
              </a:solidFill>
              <a:effectLst/>
              <a:latin typeface="JetBrains Mono"/>
            </a:endParaRPr>
          </a:p>
          <a:p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const </a:t>
            </a: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handleSubmit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= () =&gt; {</a:t>
            </a:r>
            <a:br>
              <a:rPr lang="en-US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  postPokemonData({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body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updatedPokemonData })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lang="en-US">
                <a:solidFill>
                  <a:srgbClr val="CC7832"/>
                </a:solidFill>
                <a:effectLst/>
                <a:latin typeface="JetBrains Mono"/>
              </a:rPr>
            </a:b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}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lang="en-US">
              <a:solidFill>
                <a:srgbClr val="A9B7C6"/>
              </a:solidFill>
              <a:effectLst/>
              <a:latin typeface="JetBrains Mono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1C4B26E-C3C6-F55C-5AAD-86AEC005380E}"/>
              </a:ext>
            </a:extLst>
          </p:cNvPr>
          <p:cNvSpPr txBox="1"/>
          <p:nvPr/>
        </p:nvSpPr>
        <p:spPr>
          <a:xfrm>
            <a:off x="7531982" y="2364686"/>
            <a:ext cx="3502959" cy="341632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const </a:t>
            </a:r>
            <a:r>
              <a:rPr lang="en-US" b="1" i="1">
                <a:solidFill>
                  <a:srgbClr val="9876AA"/>
                </a:solidFill>
                <a:effectLst/>
                <a:latin typeface="JetBrains Mono"/>
              </a:rPr>
              <a:t>enhancedPokemonApi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= pokemonApi.</a:t>
            </a: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enhanceEndpoints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({</a:t>
            </a:r>
            <a:br>
              <a:rPr lang="en-US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 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addTagTypes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[</a:t>
            </a:r>
            <a:r>
              <a:rPr lang="en-US">
                <a:solidFill>
                  <a:srgbClr val="6A8759"/>
                </a:solidFill>
                <a:effectLst/>
                <a:latin typeface="JetBrains Mono"/>
              </a:rPr>
              <a:t>'Pokemon'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]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lang="en-US">
                <a:solidFill>
                  <a:srgbClr val="CC7832"/>
                </a:solidFill>
                <a:effectLst/>
                <a:latin typeface="JetBrains Mono"/>
              </a:rPr>
            </a:b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 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endpoints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{</a:t>
            </a:r>
            <a:br>
              <a:rPr lang="en-US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getPokemon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{</a:t>
            </a:r>
            <a:br>
              <a:rPr lang="en-US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     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providesTags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[</a:t>
            </a:r>
            <a:r>
              <a:rPr lang="en-US">
                <a:solidFill>
                  <a:srgbClr val="6A8759"/>
                </a:solidFill>
                <a:effectLst/>
                <a:latin typeface="JetBrains Mono"/>
              </a:rPr>
              <a:t>'Pokemon'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]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lang="en-US">
                <a:solidFill>
                  <a:srgbClr val="CC7832"/>
                </a:solidFill>
                <a:effectLst/>
                <a:latin typeface="JetBrains Mono"/>
              </a:rPr>
            </a:b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}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lang="en-US">
                <a:solidFill>
                  <a:srgbClr val="CC7832"/>
                </a:solidFill>
                <a:effectLst/>
                <a:latin typeface="JetBrains Mono"/>
              </a:rPr>
            </a:b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postPokemon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{</a:t>
            </a:r>
            <a:br>
              <a:rPr lang="en-US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     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invalidatesTags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[</a:t>
            </a:r>
            <a:r>
              <a:rPr lang="en-US">
                <a:solidFill>
                  <a:srgbClr val="6A8759"/>
                </a:solidFill>
                <a:effectLst/>
                <a:latin typeface="JetBrains Mono"/>
              </a:rPr>
              <a:t>'Pokemon'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]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lang="en-US">
                <a:solidFill>
                  <a:srgbClr val="CC7832"/>
                </a:solidFill>
                <a:effectLst/>
                <a:latin typeface="JetBrains Mono"/>
              </a:rPr>
            </a:b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}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lang="en-US">
                <a:solidFill>
                  <a:srgbClr val="CC7832"/>
                </a:solidFill>
                <a:effectLst/>
                <a:latin typeface="JetBrains Mono"/>
              </a:rPr>
            </a:b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 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}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lang="en-US">
                <a:solidFill>
                  <a:srgbClr val="CC7832"/>
                </a:solidFill>
                <a:effectLst/>
                <a:latin typeface="JetBrains Mono"/>
              </a:rPr>
            </a:b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})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lang="en-US">
              <a:solidFill>
                <a:srgbClr val="A9B7C6"/>
              </a:solidFill>
              <a:effectLst/>
              <a:latin typeface="JetBrains Mono"/>
            </a:endParaRP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04E80CED-13FA-5BBE-89AC-C5B0C42A0DA7}"/>
              </a:ext>
            </a:extLst>
          </p:cNvPr>
          <p:cNvSpPr txBox="1">
            <a:spLocks/>
          </p:cNvSpPr>
          <p:nvPr/>
        </p:nvSpPr>
        <p:spPr>
          <a:xfrm>
            <a:off x="8996981" y="5521768"/>
            <a:ext cx="1995055" cy="263353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sz="1400" b="1">
                <a:solidFill>
                  <a:schemeClr val="bg1">
                    <a:lumMod val="65000"/>
                  </a:schemeClr>
                </a:solidFill>
              </a:rPr>
              <a:t>enhancedPokemonApi.ts</a:t>
            </a:r>
          </a:p>
        </p:txBody>
      </p:sp>
      <p:sp>
        <p:nvSpPr>
          <p:cNvPr id="23" name="Arrow: U-Turn 22">
            <a:extLst>
              <a:ext uri="{FF2B5EF4-FFF2-40B4-BE49-F238E27FC236}">
                <a16:creationId xmlns:a16="http://schemas.microsoft.com/office/drawing/2014/main" id="{9186A470-0D8F-DE1E-F627-E15F3344B46E}"/>
              </a:ext>
            </a:extLst>
          </p:cNvPr>
          <p:cNvSpPr/>
          <p:nvPr/>
        </p:nvSpPr>
        <p:spPr>
          <a:xfrm rot="16200000" flipV="1">
            <a:off x="5832659" y="3900501"/>
            <a:ext cx="2110923" cy="1033452"/>
          </a:xfrm>
          <a:prstGeom prst="uturnArrow">
            <a:avLst>
              <a:gd name="adj1" fmla="val 25000"/>
              <a:gd name="adj2" fmla="val 25000"/>
              <a:gd name="adj3" fmla="val 24133"/>
              <a:gd name="adj4" fmla="val 15027"/>
              <a:gd name="adj5" fmla="val 100000"/>
            </a:avLst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0B37CB80-EE63-B63D-42F2-7CB9CA87C7F9}"/>
              </a:ext>
            </a:extLst>
          </p:cNvPr>
          <p:cNvSpPr txBox="1">
            <a:spLocks/>
          </p:cNvSpPr>
          <p:nvPr/>
        </p:nvSpPr>
        <p:spPr>
          <a:xfrm rot="5400000">
            <a:off x="6432876" y="4207822"/>
            <a:ext cx="1577898" cy="4188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800" b="1">
                <a:solidFill>
                  <a:schemeClr val="bg1"/>
                </a:solidFill>
              </a:rPr>
              <a:t>invalidate</a:t>
            </a:r>
          </a:p>
        </p:txBody>
      </p:sp>
      <p:sp>
        <p:nvSpPr>
          <p:cNvPr id="27" name="Arrow: U-Turn 26">
            <a:extLst>
              <a:ext uri="{FF2B5EF4-FFF2-40B4-BE49-F238E27FC236}">
                <a16:creationId xmlns:a16="http://schemas.microsoft.com/office/drawing/2014/main" id="{A62F3C9D-3B5F-6627-17A2-32A84A7BDBFF}"/>
              </a:ext>
            </a:extLst>
          </p:cNvPr>
          <p:cNvSpPr/>
          <p:nvPr/>
        </p:nvSpPr>
        <p:spPr>
          <a:xfrm rot="16200000" flipV="1">
            <a:off x="10436598" y="3641318"/>
            <a:ext cx="1502911" cy="1033452"/>
          </a:xfrm>
          <a:prstGeom prst="uturnArrow">
            <a:avLst>
              <a:gd name="adj1" fmla="val 25000"/>
              <a:gd name="adj2" fmla="val 25000"/>
              <a:gd name="adj3" fmla="val 24133"/>
              <a:gd name="adj4" fmla="val 15027"/>
              <a:gd name="adj5" fmla="val 100000"/>
            </a:avLst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8A50E487-923D-601C-BD33-7038415B274F}"/>
              </a:ext>
            </a:extLst>
          </p:cNvPr>
          <p:cNvSpPr txBox="1">
            <a:spLocks/>
          </p:cNvSpPr>
          <p:nvPr/>
        </p:nvSpPr>
        <p:spPr>
          <a:xfrm rot="5400000">
            <a:off x="10707549" y="4018728"/>
            <a:ext cx="1628417" cy="4188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800" b="1">
                <a:solidFill>
                  <a:schemeClr val="bg1"/>
                </a:solidFill>
              </a:rPr>
              <a:t>invalidate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F982061-5190-6106-0931-5D4364475860}"/>
              </a:ext>
            </a:extLst>
          </p:cNvPr>
          <p:cNvSpPr txBox="1"/>
          <p:nvPr/>
        </p:nvSpPr>
        <p:spPr>
          <a:xfrm>
            <a:off x="4428565" y="5536644"/>
            <a:ext cx="19164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de-DE" sz="1000" b="1">
                <a:solidFill>
                  <a:schemeClr val="bg1">
                    <a:lumMod val="65000"/>
                  </a:schemeClr>
                </a:solidFill>
              </a:rPr>
              <a:t>PokemonTabContent.tsx</a:t>
            </a:r>
          </a:p>
        </p:txBody>
      </p:sp>
      <p:sp>
        <p:nvSpPr>
          <p:cNvPr id="39" name="Content Placeholder 3">
            <a:extLst>
              <a:ext uri="{FF2B5EF4-FFF2-40B4-BE49-F238E27FC236}">
                <a16:creationId xmlns:a16="http://schemas.microsoft.com/office/drawing/2014/main" id="{70305B88-EB59-D56C-30A7-82B1661827B0}"/>
              </a:ext>
            </a:extLst>
          </p:cNvPr>
          <p:cNvSpPr txBox="1">
            <a:spLocks/>
          </p:cNvSpPr>
          <p:nvPr/>
        </p:nvSpPr>
        <p:spPr>
          <a:xfrm>
            <a:off x="839789" y="1780095"/>
            <a:ext cx="5645931" cy="16264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defTabSz="914400">
              <a:spcBef>
                <a:spcPts val="500"/>
              </a:spcBef>
              <a:buClr>
                <a:srgbClr val="5E42F5"/>
              </a:buClr>
              <a:buFont typeface="Wingdings" panose="05000000000000000000" pitchFamily="2" charset="2"/>
              <a:buChar char="§"/>
              <a:defRPr/>
            </a:pPr>
            <a:r>
              <a:rPr lang="en-US" sz="1800"/>
              <a:t>Query Caches können durch die Ausführung von Mutations invalidiert werden.</a:t>
            </a:r>
          </a:p>
          <a:p>
            <a:pPr marL="457200" indent="-457200" defTabSz="914400">
              <a:spcBef>
                <a:spcPts val="500"/>
              </a:spcBef>
              <a:buClr>
                <a:srgbClr val="5E42F5"/>
              </a:buClr>
              <a:buFont typeface="Wingdings" panose="05000000000000000000" pitchFamily="2" charset="2"/>
              <a:buChar char="§"/>
              <a:defRPr/>
            </a:pPr>
            <a:r>
              <a:rPr lang="en-US" sz="1800"/>
              <a:t>Hierzu werden Query &amp; Mutation mit dem Gleichen tag ‘Pokemon’ versehen.</a:t>
            </a:r>
            <a:endParaRPr lang="en-DE" sz="1800"/>
          </a:p>
        </p:txBody>
      </p:sp>
    </p:spTree>
    <p:extLst>
      <p:ext uri="{BB962C8B-B14F-4D97-AF65-F5344CB8AC3E}">
        <p14:creationId xmlns:p14="http://schemas.microsoft.com/office/powerpoint/2010/main" val="320467451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F15C4302-1904-95F5-7E7B-E687AE6F4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345" y="365125"/>
            <a:ext cx="10515311" cy="1325563"/>
          </a:xfrm>
        </p:spPr>
        <p:txBody>
          <a:bodyPr anchor="ctr">
            <a:normAutofit/>
          </a:bodyPr>
          <a:lstStyle/>
          <a:p>
            <a:r>
              <a:rPr lang="de-DE"/>
              <a:t>Pitfall –Nested Object in useState</a:t>
            </a:r>
          </a:p>
        </p:txBody>
      </p:sp>
      <p:sp>
        <p:nvSpPr>
          <p:cNvPr id="38" name="Content Placeholder 3">
            <a:extLst>
              <a:ext uri="{FF2B5EF4-FFF2-40B4-BE49-F238E27FC236}">
                <a16:creationId xmlns:a16="http://schemas.microsoft.com/office/drawing/2014/main" id="{D772F889-981A-8E6E-E2AC-2A134FF98A34}"/>
              </a:ext>
            </a:extLst>
          </p:cNvPr>
          <p:cNvSpPr txBox="1">
            <a:spLocks/>
          </p:cNvSpPr>
          <p:nvPr/>
        </p:nvSpPr>
        <p:spPr>
          <a:xfrm>
            <a:off x="839789" y="2030820"/>
            <a:ext cx="6577029" cy="7044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defTabSz="914400">
              <a:spcBef>
                <a:spcPts val="500"/>
              </a:spcBef>
              <a:buClr>
                <a:srgbClr val="5E42F5"/>
              </a:buClr>
              <a:buFont typeface="Wingdings" panose="05000000000000000000" pitchFamily="2" charset="2"/>
              <a:buChar char="§"/>
              <a:defRPr/>
            </a:pPr>
            <a:r>
              <a:rPr lang="en-US" sz="1800"/>
              <a:t>State-Objekte dürfen nicht direkt editiert werden</a:t>
            </a:r>
          </a:p>
          <a:p>
            <a:pPr marL="457200" indent="-457200" defTabSz="914400">
              <a:spcBef>
                <a:spcPts val="500"/>
              </a:spcBef>
              <a:buClr>
                <a:srgbClr val="5E42F5"/>
              </a:buClr>
              <a:buFont typeface="Wingdings" panose="05000000000000000000" pitchFamily="2" charset="2"/>
              <a:buChar char="§"/>
              <a:defRPr/>
            </a:pPr>
            <a:r>
              <a:rPr lang="en-US" sz="1800"/>
              <a:t>Erst kopieren, dann editieren</a:t>
            </a:r>
            <a:endParaRPr lang="en-DE" sz="1800"/>
          </a:p>
        </p:txBody>
      </p:sp>
    </p:spTree>
    <p:extLst>
      <p:ext uri="{BB962C8B-B14F-4D97-AF65-F5344CB8AC3E}">
        <p14:creationId xmlns:p14="http://schemas.microsoft.com/office/powerpoint/2010/main" val="383663470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F15C4302-1904-95F5-7E7B-E687AE6F4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345" y="365125"/>
            <a:ext cx="10515311" cy="1325563"/>
          </a:xfrm>
        </p:spPr>
        <p:txBody>
          <a:bodyPr anchor="ctr">
            <a:normAutofit/>
          </a:bodyPr>
          <a:lstStyle/>
          <a:p>
            <a:r>
              <a:rPr lang="de-DE"/>
              <a:t>Pitfall –Nested Object in useState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87BCF87-D624-D76E-9998-6859AFCC027F}"/>
              </a:ext>
            </a:extLst>
          </p:cNvPr>
          <p:cNvSpPr txBox="1"/>
          <p:nvPr/>
        </p:nvSpPr>
        <p:spPr>
          <a:xfrm>
            <a:off x="773204" y="3290445"/>
            <a:ext cx="5779996" cy="313932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808080"/>
                </a:solidFill>
                <a:effectLst/>
                <a:latin typeface="JetBrains Mono"/>
              </a:rPr>
              <a:t>// Deep Nesting</a:t>
            </a:r>
            <a:br>
              <a:rPr lang="en-US">
                <a:solidFill>
                  <a:srgbClr val="808080"/>
                </a:solidFill>
                <a:effectLst/>
                <a:latin typeface="JetBrains Mono"/>
              </a:rPr>
            </a:b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const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[colorObjects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setColorObjects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] = </a:t>
            </a:r>
          </a:p>
          <a:p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  </a:t>
            </a: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useState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([{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slot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lang="en-US">
                <a:solidFill>
                  <a:srgbClr val="6897BB"/>
                </a:solidFill>
                <a:effectLst/>
                <a:latin typeface="JetBrains Mono"/>
              </a:rPr>
              <a:t>1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color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lang="en-US">
                <a:solidFill>
                  <a:srgbClr val="6A8759"/>
                </a:solidFill>
                <a:effectLst/>
                <a:latin typeface="JetBrains Mono"/>
              </a:rPr>
              <a:t>'red'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}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{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slot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lang="en-US">
                <a:solidFill>
                  <a:srgbClr val="6897BB"/>
                </a:solidFill>
                <a:effectLst/>
                <a:latin typeface="JetBrains Mono"/>
              </a:rPr>
              <a:t>2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color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lang="en-US">
                <a:solidFill>
                  <a:srgbClr val="6A8759"/>
                </a:solidFill>
                <a:effectLst/>
                <a:latin typeface="JetBrains Mono"/>
              </a:rPr>
              <a:t>'green'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}])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;</a:t>
            </a:r>
          </a:p>
          <a:p>
            <a:br>
              <a:rPr lang="en-US">
                <a:solidFill>
                  <a:srgbClr val="CC7832"/>
                </a:solidFill>
                <a:effectLst/>
                <a:latin typeface="JetBrains Mono"/>
              </a:rPr>
            </a:b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const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newColorObjects = [...colorObjects]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lang="en-US">
                <a:solidFill>
                  <a:srgbClr val="CC7832"/>
                </a:solidFill>
                <a:effectLst/>
                <a:latin typeface="JetBrains Mono"/>
              </a:rPr>
            </a:b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newColorObjects[</a:t>
            </a:r>
            <a:r>
              <a:rPr lang="en-US">
                <a:solidFill>
                  <a:srgbClr val="6897BB"/>
                </a:solidFill>
                <a:effectLst/>
                <a:latin typeface="JetBrains Mono"/>
              </a:rPr>
              <a:t>0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] = { ...newColorObjects[</a:t>
            </a:r>
            <a:r>
              <a:rPr lang="en-US">
                <a:solidFill>
                  <a:srgbClr val="6897BB"/>
                </a:solidFill>
                <a:effectLst/>
                <a:latin typeface="JetBrains Mono"/>
              </a:rPr>
              <a:t>0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]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color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lang="en-US">
                <a:solidFill>
                  <a:srgbClr val="6A8759"/>
                </a:solidFill>
                <a:effectLst/>
                <a:latin typeface="JetBrains Mono"/>
              </a:rPr>
              <a:t>'blue’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}</a:t>
            </a:r>
          </a:p>
          <a:p>
            <a:endParaRPr lang="en-US">
              <a:solidFill>
                <a:srgbClr val="A9B7C6"/>
              </a:solidFill>
              <a:latin typeface="JetBrains Mono"/>
            </a:endParaRPr>
          </a:p>
          <a:p>
            <a:endParaRPr lang="en-US">
              <a:solidFill>
                <a:srgbClr val="A9B7C6"/>
              </a:solidFill>
              <a:effectLst/>
              <a:latin typeface="JetBrains Mono"/>
            </a:endParaRPr>
          </a:p>
          <a:p>
            <a:endParaRPr lang="en-US">
              <a:solidFill>
                <a:srgbClr val="A9B7C6"/>
              </a:solidFill>
              <a:latin typeface="JetBrains Mono"/>
            </a:endParaRPr>
          </a:p>
          <a:p>
            <a:br>
              <a:rPr lang="en-US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setColorObjects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(newColorObjects)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lang="en-US">
              <a:solidFill>
                <a:srgbClr val="A9B7C6"/>
              </a:solidFill>
              <a:effectLst/>
              <a:latin typeface="JetBrains Mono"/>
            </a:endParaRP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FC6AEFAD-3F80-98C9-5E3A-32134C38E138}"/>
              </a:ext>
            </a:extLst>
          </p:cNvPr>
          <p:cNvSpPr/>
          <p:nvPr/>
        </p:nvSpPr>
        <p:spPr>
          <a:xfrm rot="16200000">
            <a:off x="2940588" y="4942048"/>
            <a:ext cx="350971" cy="343815"/>
          </a:xfrm>
          <a:prstGeom prst="right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00">
              <a:solidFill>
                <a:schemeClr val="bg1"/>
              </a:solidFill>
            </a:endParaRP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FE89A9E1-0FB3-DBEE-E628-B52F1AA5A10F}"/>
              </a:ext>
            </a:extLst>
          </p:cNvPr>
          <p:cNvSpPr txBox="1">
            <a:spLocks/>
          </p:cNvSpPr>
          <p:nvPr/>
        </p:nvSpPr>
        <p:spPr>
          <a:xfrm>
            <a:off x="773205" y="5289441"/>
            <a:ext cx="4982136" cy="4370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>
                <a:solidFill>
                  <a:schemeClr val="bg1"/>
                </a:solidFill>
              </a:rPr>
              <a:t>Use Object spreading to recreate objects</a:t>
            </a:r>
            <a:endParaRPr lang="de-DE" sz="1600" b="1">
              <a:solidFill>
                <a:schemeClr val="bg1"/>
              </a:solidFill>
            </a:endParaRPr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D7196DC1-AD5E-9390-590F-B685D5ACB7D3}"/>
              </a:ext>
            </a:extLst>
          </p:cNvPr>
          <p:cNvSpPr/>
          <p:nvPr/>
        </p:nvSpPr>
        <p:spPr>
          <a:xfrm rot="5400000">
            <a:off x="3248406" y="4248208"/>
            <a:ext cx="265844" cy="222555"/>
          </a:xfrm>
          <a:prstGeom prst="right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00">
              <a:solidFill>
                <a:schemeClr val="bg1"/>
              </a:solidFill>
            </a:endParaRPr>
          </a:p>
        </p:txBody>
      </p:sp>
      <p:sp>
        <p:nvSpPr>
          <p:cNvPr id="38" name="Content Placeholder 3">
            <a:extLst>
              <a:ext uri="{FF2B5EF4-FFF2-40B4-BE49-F238E27FC236}">
                <a16:creationId xmlns:a16="http://schemas.microsoft.com/office/drawing/2014/main" id="{D772F889-981A-8E6E-E2AC-2A134FF98A34}"/>
              </a:ext>
            </a:extLst>
          </p:cNvPr>
          <p:cNvSpPr txBox="1">
            <a:spLocks/>
          </p:cNvSpPr>
          <p:nvPr/>
        </p:nvSpPr>
        <p:spPr>
          <a:xfrm>
            <a:off x="839789" y="2030820"/>
            <a:ext cx="6577029" cy="7044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defTabSz="914400">
              <a:spcBef>
                <a:spcPts val="500"/>
              </a:spcBef>
              <a:buClr>
                <a:srgbClr val="5E42F5"/>
              </a:buClr>
              <a:buFont typeface="Wingdings" panose="05000000000000000000" pitchFamily="2" charset="2"/>
              <a:buChar char="§"/>
              <a:defRPr/>
            </a:pPr>
            <a:r>
              <a:rPr lang="en-US" sz="1800"/>
              <a:t>State-Objekte dürfen nicht direkt editiert werden</a:t>
            </a:r>
          </a:p>
          <a:p>
            <a:pPr marL="457200" indent="-457200" defTabSz="914400">
              <a:spcBef>
                <a:spcPts val="500"/>
              </a:spcBef>
              <a:buClr>
                <a:srgbClr val="5E42F5"/>
              </a:buClr>
              <a:buFont typeface="Wingdings" panose="05000000000000000000" pitchFamily="2" charset="2"/>
              <a:buChar char="§"/>
              <a:defRPr/>
            </a:pPr>
            <a:r>
              <a:rPr lang="en-US" sz="1800"/>
              <a:t>Erst kopieren, dann editieren</a:t>
            </a:r>
            <a:endParaRPr lang="en-DE" sz="1800"/>
          </a:p>
        </p:txBody>
      </p:sp>
    </p:spTree>
    <p:extLst>
      <p:ext uri="{BB962C8B-B14F-4D97-AF65-F5344CB8AC3E}">
        <p14:creationId xmlns:p14="http://schemas.microsoft.com/office/powerpoint/2010/main" val="296219075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F15C4302-1904-95F5-7E7B-E687AE6F4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345" y="365125"/>
            <a:ext cx="10515311" cy="1325563"/>
          </a:xfrm>
        </p:spPr>
        <p:txBody>
          <a:bodyPr anchor="ctr">
            <a:normAutofit/>
          </a:bodyPr>
          <a:lstStyle/>
          <a:p>
            <a:r>
              <a:rPr lang="de-DE"/>
              <a:t>Pitfall –Nested Object in useState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87BCF87-D624-D76E-9998-6859AFCC027F}"/>
              </a:ext>
            </a:extLst>
          </p:cNvPr>
          <p:cNvSpPr txBox="1"/>
          <p:nvPr/>
        </p:nvSpPr>
        <p:spPr>
          <a:xfrm>
            <a:off x="773204" y="3290445"/>
            <a:ext cx="5779996" cy="313932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808080"/>
                </a:solidFill>
                <a:effectLst/>
                <a:latin typeface="JetBrains Mono"/>
              </a:rPr>
              <a:t>// Deep Nesting</a:t>
            </a:r>
            <a:br>
              <a:rPr lang="en-US">
                <a:solidFill>
                  <a:srgbClr val="808080"/>
                </a:solidFill>
                <a:effectLst/>
                <a:latin typeface="JetBrains Mono"/>
              </a:rPr>
            </a:b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const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[colorObjects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setColorObjects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] = </a:t>
            </a:r>
          </a:p>
          <a:p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  </a:t>
            </a: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useState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([{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slot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lang="en-US">
                <a:solidFill>
                  <a:srgbClr val="6897BB"/>
                </a:solidFill>
                <a:effectLst/>
                <a:latin typeface="JetBrains Mono"/>
              </a:rPr>
              <a:t>1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color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lang="en-US">
                <a:solidFill>
                  <a:srgbClr val="6A8759"/>
                </a:solidFill>
                <a:effectLst/>
                <a:latin typeface="JetBrains Mono"/>
              </a:rPr>
              <a:t>'red'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}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{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slot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lang="en-US">
                <a:solidFill>
                  <a:srgbClr val="6897BB"/>
                </a:solidFill>
                <a:effectLst/>
                <a:latin typeface="JetBrains Mono"/>
              </a:rPr>
              <a:t>2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color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lang="en-US">
                <a:solidFill>
                  <a:srgbClr val="6A8759"/>
                </a:solidFill>
                <a:effectLst/>
                <a:latin typeface="JetBrains Mono"/>
              </a:rPr>
              <a:t>'green'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}])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;</a:t>
            </a:r>
          </a:p>
          <a:p>
            <a:br>
              <a:rPr lang="en-US">
                <a:solidFill>
                  <a:srgbClr val="CC7832"/>
                </a:solidFill>
                <a:effectLst/>
                <a:latin typeface="JetBrains Mono"/>
              </a:rPr>
            </a:b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const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newColorObjects = [...colorObjects]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lang="en-US">
                <a:solidFill>
                  <a:srgbClr val="CC7832"/>
                </a:solidFill>
                <a:effectLst/>
                <a:latin typeface="JetBrains Mono"/>
              </a:rPr>
            </a:b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newColorObjects[</a:t>
            </a:r>
            <a:r>
              <a:rPr lang="en-US">
                <a:solidFill>
                  <a:srgbClr val="6897BB"/>
                </a:solidFill>
                <a:effectLst/>
                <a:latin typeface="JetBrains Mono"/>
              </a:rPr>
              <a:t>0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] = { ...newColorObjects[</a:t>
            </a:r>
            <a:r>
              <a:rPr lang="en-US">
                <a:solidFill>
                  <a:srgbClr val="6897BB"/>
                </a:solidFill>
                <a:effectLst/>
                <a:latin typeface="JetBrains Mono"/>
              </a:rPr>
              <a:t>0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]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color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lang="en-US">
                <a:solidFill>
                  <a:srgbClr val="6A8759"/>
                </a:solidFill>
                <a:effectLst/>
                <a:latin typeface="JetBrains Mono"/>
              </a:rPr>
              <a:t>'blue’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}</a:t>
            </a:r>
          </a:p>
          <a:p>
            <a:endParaRPr lang="en-US">
              <a:solidFill>
                <a:srgbClr val="A9B7C6"/>
              </a:solidFill>
              <a:latin typeface="JetBrains Mono"/>
            </a:endParaRPr>
          </a:p>
          <a:p>
            <a:endParaRPr lang="en-US">
              <a:solidFill>
                <a:srgbClr val="A9B7C6"/>
              </a:solidFill>
              <a:effectLst/>
              <a:latin typeface="JetBrains Mono"/>
            </a:endParaRPr>
          </a:p>
          <a:p>
            <a:endParaRPr lang="en-US">
              <a:solidFill>
                <a:srgbClr val="A9B7C6"/>
              </a:solidFill>
              <a:latin typeface="JetBrains Mono"/>
            </a:endParaRPr>
          </a:p>
          <a:p>
            <a:br>
              <a:rPr lang="en-US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setColorObjects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(newColorObjects)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lang="en-US">
              <a:solidFill>
                <a:srgbClr val="A9B7C6"/>
              </a:solidFill>
              <a:effectLst/>
              <a:latin typeface="JetBrains Mono"/>
            </a:endParaRP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FC6AEFAD-3F80-98C9-5E3A-32134C38E138}"/>
              </a:ext>
            </a:extLst>
          </p:cNvPr>
          <p:cNvSpPr/>
          <p:nvPr/>
        </p:nvSpPr>
        <p:spPr>
          <a:xfrm rot="16200000">
            <a:off x="2940588" y="4942048"/>
            <a:ext cx="350971" cy="343815"/>
          </a:xfrm>
          <a:prstGeom prst="right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00">
              <a:solidFill>
                <a:schemeClr val="bg1"/>
              </a:solidFill>
            </a:endParaRP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FE89A9E1-0FB3-DBEE-E628-B52F1AA5A10F}"/>
              </a:ext>
            </a:extLst>
          </p:cNvPr>
          <p:cNvSpPr txBox="1">
            <a:spLocks/>
          </p:cNvSpPr>
          <p:nvPr/>
        </p:nvSpPr>
        <p:spPr>
          <a:xfrm>
            <a:off x="773205" y="5289441"/>
            <a:ext cx="4982136" cy="4370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>
                <a:solidFill>
                  <a:schemeClr val="bg1"/>
                </a:solidFill>
              </a:rPr>
              <a:t>Use Object spreading to recreate objects</a:t>
            </a:r>
            <a:endParaRPr lang="de-DE" sz="1600" b="1">
              <a:solidFill>
                <a:schemeClr val="bg1"/>
              </a:solidFill>
            </a:endParaRPr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D7196DC1-AD5E-9390-590F-B685D5ACB7D3}"/>
              </a:ext>
            </a:extLst>
          </p:cNvPr>
          <p:cNvSpPr/>
          <p:nvPr/>
        </p:nvSpPr>
        <p:spPr>
          <a:xfrm rot="5400000">
            <a:off x="3248406" y="4248208"/>
            <a:ext cx="265844" cy="222555"/>
          </a:xfrm>
          <a:prstGeom prst="right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00">
              <a:solidFill>
                <a:schemeClr val="bg1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7156BA3-C61B-1C24-A9F7-A031EA9FD5AF}"/>
              </a:ext>
            </a:extLst>
          </p:cNvPr>
          <p:cNvSpPr/>
          <p:nvPr/>
        </p:nvSpPr>
        <p:spPr>
          <a:xfrm>
            <a:off x="9049572" y="1884536"/>
            <a:ext cx="815788" cy="815788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8F0A0C-8CF9-443D-C71B-A927DF607FCC}"/>
              </a:ext>
            </a:extLst>
          </p:cNvPr>
          <p:cNvSpPr txBox="1"/>
          <p:nvPr/>
        </p:nvSpPr>
        <p:spPr>
          <a:xfrm>
            <a:off x="9049573" y="2030820"/>
            <a:ext cx="8157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>
                <a:solidFill>
                  <a:schemeClr val="bg1"/>
                </a:solidFill>
              </a:rPr>
              <a:t>Color</a:t>
            </a:r>
          </a:p>
          <a:p>
            <a:pPr algn="ctr"/>
            <a:r>
              <a:rPr lang="de-DE" sz="1400">
                <a:solidFill>
                  <a:schemeClr val="bg1"/>
                </a:solidFill>
              </a:rPr>
              <a:t>Object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920C47B-8E28-ECC1-4A8B-F4D020F84D33}"/>
              </a:ext>
            </a:extLst>
          </p:cNvPr>
          <p:cNvSpPr/>
          <p:nvPr/>
        </p:nvSpPr>
        <p:spPr>
          <a:xfrm>
            <a:off x="7896428" y="3142017"/>
            <a:ext cx="815788" cy="815788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1CD4D3-9BEF-9F8C-74F2-6B2C8E43B652}"/>
              </a:ext>
            </a:extLst>
          </p:cNvPr>
          <p:cNvSpPr txBox="1"/>
          <p:nvPr/>
        </p:nvSpPr>
        <p:spPr>
          <a:xfrm>
            <a:off x="7896429" y="3394952"/>
            <a:ext cx="8157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>
                <a:solidFill>
                  <a:schemeClr val="bg1"/>
                </a:solidFill>
              </a:rPr>
              <a:t>[0]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0F04834-200F-6E7F-2340-8AC791ED539A}"/>
              </a:ext>
            </a:extLst>
          </p:cNvPr>
          <p:cNvSpPr/>
          <p:nvPr/>
        </p:nvSpPr>
        <p:spPr>
          <a:xfrm>
            <a:off x="10129648" y="3153062"/>
            <a:ext cx="815788" cy="815788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42EB846-8483-985D-B31B-92D925E711CA}"/>
              </a:ext>
            </a:extLst>
          </p:cNvPr>
          <p:cNvSpPr txBox="1"/>
          <p:nvPr/>
        </p:nvSpPr>
        <p:spPr>
          <a:xfrm>
            <a:off x="10129649" y="3405997"/>
            <a:ext cx="8157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>
                <a:solidFill>
                  <a:schemeClr val="bg1"/>
                </a:solidFill>
              </a:rPr>
              <a:t>[1]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AB30C7D-A235-5593-F8C6-510C8CEC4D4C}"/>
              </a:ext>
            </a:extLst>
          </p:cNvPr>
          <p:cNvSpPr/>
          <p:nvPr/>
        </p:nvSpPr>
        <p:spPr>
          <a:xfrm>
            <a:off x="7416818" y="4662892"/>
            <a:ext cx="815788" cy="815788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B3AD455-8889-5321-8238-C5D2042FC2E9}"/>
              </a:ext>
            </a:extLst>
          </p:cNvPr>
          <p:cNvSpPr txBox="1"/>
          <p:nvPr/>
        </p:nvSpPr>
        <p:spPr>
          <a:xfrm>
            <a:off x="7416819" y="4825678"/>
            <a:ext cx="8157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>
                <a:solidFill>
                  <a:schemeClr val="bg1"/>
                </a:solidFill>
              </a:rPr>
              <a:t>slot:</a:t>
            </a:r>
          </a:p>
          <a:p>
            <a:pPr algn="ctr"/>
            <a:r>
              <a:rPr lang="de-DE" sz="140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8B04626-2519-32A7-D95C-88883386B65A}"/>
              </a:ext>
            </a:extLst>
          </p:cNvPr>
          <p:cNvSpPr/>
          <p:nvPr/>
        </p:nvSpPr>
        <p:spPr>
          <a:xfrm>
            <a:off x="8376041" y="4669894"/>
            <a:ext cx="815788" cy="815788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E759290-2656-1900-59AE-4400710D5709}"/>
              </a:ext>
            </a:extLst>
          </p:cNvPr>
          <p:cNvSpPr txBox="1"/>
          <p:nvPr/>
        </p:nvSpPr>
        <p:spPr>
          <a:xfrm>
            <a:off x="8376041" y="4824595"/>
            <a:ext cx="8157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>
                <a:solidFill>
                  <a:schemeClr val="bg1"/>
                </a:solidFill>
              </a:rPr>
              <a:t>color: red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FB69BF3-2959-6604-40B6-061213F38D4C}"/>
              </a:ext>
            </a:extLst>
          </p:cNvPr>
          <p:cNvSpPr/>
          <p:nvPr/>
        </p:nvSpPr>
        <p:spPr>
          <a:xfrm>
            <a:off x="9643784" y="4667396"/>
            <a:ext cx="815788" cy="815788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D3A73CA-4B53-F202-3C3C-06F42D4F3E44}"/>
              </a:ext>
            </a:extLst>
          </p:cNvPr>
          <p:cNvSpPr txBox="1"/>
          <p:nvPr/>
        </p:nvSpPr>
        <p:spPr>
          <a:xfrm>
            <a:off x="9643785" y="4830182"/>
            <a:ext cx="8157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>
                <a:solidFill>
                  <a:schemeClr val="bg1"/>
                </a:solidFill>
              </a:rPr>
              <a:t>slot:</a:t>
            </a:r>
          </a:p>
          <a:p>
            <a:pPr algn="ctr"/>
            <a:r>
              <a:rPr lang="de-DE" sz="140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518C7A7-160F-F784-25A6-8F7D10FE164C}"/>
              </a:ext>
            </a:extLst>
          </p:cNvPr>
          <p:cNvSpPr/>
          <p:nvPr/>
        </p:nvSpPr>
        <p:spPr>
          <a:xfrm>
            <a:off x="10603007" y="4674398"/>
            <a:ext cx="815788" cy="815788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0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C73B630-2ADE-8899-C477-086A6C10DDF0}"/>
              </a:ext>
            </a:extLst>
          </p:cNvPr>
          <p:cNvSpPr txBox="1"/>
          <p:nvPr/>
        </p:nvSpPr>
        <p:spPr>
          <a:xfrm>
            <a:off x="10603007" y="4829099"/>
            <a:ext cx="8157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>
                <a:solidFill>
                  <a:schemeClr val="bg1"/>
                </a:solidFill>
              </a:rPr>
              <a:t>color: blue</a:t>
            </a:r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A3D68966-BCDB-BA00-AFB5-340543B21427}"/>
              </a:ext>
            </a:extLst>
          </p:cNvPr>
          <p:cNvSpPr/>
          <p:nvPr/>
        </p:nvSpPr>
        <p:spPr>
          <a:xfrm rot="7902096">
            <a:off x="8579810" y="2800079"/>
            <a:ext cx="518984" cy="222555"/>
          </a:xfrm>
          <a:prstGeom prst="rightArrow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00">
              <a:solidFill>
                <a:schemeClr val="bg1"/>
              </a:solidFill>
            </a:endParaRPr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B061FDDF-2E19-54C1-80C9-E01956E0AE5D}"/>
              </a:ext>
            </a:extLst>
          </p:cNvPr>
          <p:cNvSpPr/>
          <p:nvPr/>
        </p:nvSpPr>
        <p:spPr>
          <a:xfrm rot="2700000">
            <a:off x="9762234" y="2805675"/>
            <a:ext cx="518984" cy="222555"/>
          </a:xfrm>
          <a:prstGeom prst="right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00">
              <a:solidFill>
                <a:schemeClr val="bg1"/>
              </a:solidFill>
            </a:endParaRPr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C6C0A05D-8E42-75BE-0045-1A8CE6AC8DA0}"/>
              </a:ext>
            </a:extLst>
          </p:cNvPr>
          <p:cNvSpPr/>
          <p:nvPr/>
        </p:nvSpPr>
        <p:spPr>
          <a:xfrm rot="6710096">
            <a:off x="7683840" y="4199071"/>
            <a:ext cx="518984" cy="222555"/>
          </a:xfrm>
          <a:prstGeom prst="right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00">
              <a:solidFill>
                <a:schemeClr val="bg1"/>
              </a:solidFill>
            </a:endParaRPr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1E0A9CA1-E5E3-6C5B-D809-D0A05F20C8CC}"/>
              </a:ext>
            </a:extLst>
          </p:cNvPr>
          <p:cNvSpPr/>
          <p:nvPr/>
        </p:nvSpPr>
        <p:spPr>
          <a:xfrm rot="4114798">
            <a:off x="8345676" y="4199071"/>
            <a:ext cx="518984" cy="222555"/>
          </a:xfrm>
          <a:prstGeom prst="rightArrow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00">
              <a:solidFill>
                <a:schemeClr val="bg1"/>
              </a:solidFill>
            </a:endParaRPr>
          </a:p>
        </p:txBody>
      </p: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37F49578-B1B9-DC2F-9905-E5047E58F606}"/>
              </a:ext>
            </a:extLst>
          </p:cNvPr>
          <p:cNvSpPr/>
          <p:nvPr/>
        </p:nvSpPr>
        <p:spPr>
          <a:xfrm rot="6710096">
            <a:off x="9950789" y="4199072"/>
            <a:ext cx="518984" cy="222555"/>
          </a:xfrm>
          <a:prstGeom prst="right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00">
              <a:solidFill>
                <a:schemeClr val="bg1"/>
              </a:solidFill>
            </a:endParaRPr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0BB46F45-7F76-22CF-69F2-B09C83FB2D57}"/>
              </a:ext>
            </a:extLst>
          </p:cNvPr>
          <p:cNvSpPr/>
          <p:nvPr/>
        </p:nvSpPr>
        <p:spPr>
          <a:xfrm rot="4114798">
            <a:off x="10612625" y="4199072"/>
            <a:ext cx="518984" cy="222555"/>
          </a:xfrm>
          <a:prstGeom prst="right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00">
              <a:solidFill>
                <a:schemeClr val="bg1"/>
              </a:solidFill>
            </a:endParaRPr>
          </a:p>
        </p:txBody>
      </p:sp>
      <p:sp>
        <p:nvSpPr>
          <p:cNvPr id="38" name="Content Placeholder 3">
            <a:extLst>
              <a:ext uri="{FF2B5EF4-FFF2-40B4-BE49-F238E27FC236}">
                <a16:creationId xmlns:a16="http://schemas.microsoft.com/office/drawing/2014/main" id="{D772F889-981A-8E6E-E2AC-2A134FF98A34}"/>
              </a:ext>
            </a:extLst>
          </p:cNvPr>
          <p:cNvSpPr txBox="1">
            <a:spLocks/>
          </p:cNvSpPr>
          <p:nvPr/>
        </p:nvSpPr>
        <p:spPr>
          <a:xfrm>
            <a:off x="839789" y="2030820"/>
            <a:ext cx="6577029" cy="7044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defTabSz="914400">
              <a:spcBef>
                <a:spcPts val="500"/>
              </a:spcBef>
              <a:buClr>
                <a:srgbClr val="5E42F5"/>
              </a:buClr>
              <a:buFont typeface="Wingdings" panose="05000000000000000000" pitchFamily="2" charset="2"/>
              <a:buChar char="§"/>
              <a:defRPr/>
            </a:pPr>
            <a:r>
              <a:rPr lang="en-US" sz="1800"/>
              <a:t>State-Objekte dürfen nicht direkt editiert werden</a:t>
            </a:r>
          </a:p>
          <a:p>
            <a:pPr marL="457200" indent="-457200" defTabSz="914400">
              <a:spcBef>
                <a:spcPts val="500"/>
              </a:spcBef>
              <a:buClr>
                <a:srgbClr val="5E42F5"/>
              </a:buClr>
              <a:buFont typeface="Wingdings" panose="05000000000000000000" pitchFamily="2" charset="2"/>
              <a:buChar char="§"/>
              <a:defRPr/>
            </a:pPr>
            <a:r>
              <a:rPr lang="en-US" sz="1800"/>
              <a:t>Erst kopieren, dann editieren</a:t>
            </a:r>
            <a:endParaRPr lang="en-DE" sz="180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8A23635-ECB9-94B9-5885-A81C31A68F1E}"/>
              </a:ext>
            </a:extLst>
          </p:cNvPr>
          <p:cNvSpPr txBox="1"/>
          <p:nvPr/>
        </p:nvSpPr>
        <p:spPr>
          <a:xfrm>
            <a:off x="6777019" y="5855459"/>
            <a:ext cx="53608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Wird ‚red‘ auf ‚blue‘ abgeändert so müssen alle Objekte darüber kopiert werden.</a:t>
            </a:r>
          </a:p>
        </p:txBody>
      </p:sp>
      <p:sp>
        <p:nvSpPr>
          <p:cNvPr id="60" name="Arrow: Right 59">
            <a:extLst>
              <a:ext uri="{FF2B5EF4-FFF2-40B4-BE49-F238E27FC236}">
                <a16:creationId xmlns:a16="http://schemas.microsoft.com/office/drawing/2014/main" id="{DBB553E4-C6C4-1375-7B28-1BD2FE7C5CA4}"/>
              </a:ext>
            </a:extLst>
          </p:cNvPr>
          <p:cNvSpPr/>
          <p:nvPr/>
        </p:nvSpPr>
        <p:spPr>
          <a:xfrm rot="16200000">
            <a:off x="8655318" y="5557532"/>
            <a:ext cx="292532" cy="290388"/>
          </a:xfrm>
          <a:prstGeom prst="right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8395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A5FD65-7FDD-4D18-C678-836520144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Ausblick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AB5AD5-718A-E719-D22A-1AA46A1A87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E42F5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sz="2400"/>
              <a:t>Virtualized List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E42F5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sz="2400"/>
              <a:t>React 19</a:t>
            </a:r>
            <a:endParaRPr lang="en-DE" sz="2400"/>
          </a:p>
        </p:txBody>
      </p:sp>
    </p:spTree>
    <p:extLst>
      <p:ext uri="{BB962C8B-B14F-4D97-AF65-F5344CB8AC3E}">
        <p14:creationId xmlns:p14="http://schemas.microsoft.com/office/powerpoint/2010/main" val="386360755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F15C4302-1904-95F5-7E7B-E687AE6F4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345" y="365125"/>
            <a:ext cx="10515311" cy="1325563"/>
          </a:xfrm>
        </p:spPr>
        <p:txBody>
          <a:bodyPr anchor="ctr">
            <a:normAutofit/>
          </a:bodyPr>
          <a:lstStyle/>
          <a:p>
            <a:r>
              <a:rPr lang="de-DE"/>
              <a:t>Virtualized List</a:t>
            </a:r>
          </a:p>
        </p:txBody>
      </p:sp>
      <p:pic>
        <p:nvPicPr>
          <p:cNvPr id="2050" name="Picture 2" descr="Virtualize large lists with react-window | Articles | web.dev">
            <a:extLst>
              <a:ext uri="{FF2B5EF4-FFF2-40B4-BE49-F238E27FC236}">
                <a16:creationId xmlns:a16="http://schemas.microsoft.com/office/drawing/2014/main" id="{9B2EE12A-B845-ED84-B630-5B858A7152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9742" y="1945325"/>
            <a:ext cx="5410055" cy="3592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41E624C8-0605-12BF-5AB3-08F76FB945AF}"/>
              </a:ext>
            </a:extLst>
          </p:cNvPr>
          <p:cNvSpPr txBox="1">
            <a:spLocks/>
          </p:cNvSpPr>
          <p:nvPr/>
        </p:nvSpPr>
        <p:spPr>
          <a:xfrm>
            <a:off x="839788" y="2310953"/>
            <a:ext cx="8707623" cy="28616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defTabSz="914400">
              <a:spcBef>
                <a:spcPts val="500"/>
              </a:spcBef>
              <a:buClr>
                <a:srgbClr val="5E42F5"/>
              </a:buClr>
              <a:buFont typeface="Wingdings" panose="05000000000000000000" pitchFamily="2" charset="2"/>
              <a:buChar char="§"/>
              <a:defRPr/>
            </a:pPr>
            <a:r>
              <a:rPr lang="en-US" sz="1800"/>
              <a:t>Nur rendern was wirklich sichtbar ist</a:t>
            </a:r>
          </a:p>
          <a:p>
            <a:pPr marL="457200" indent="-457200" defTabSz="914400">
              <a:spcBef>
                <a:spcPts val="500"/>
              </a:spcBef>
              <a:buClr>
                <a:srgbClr val="5E42F5"/>
              </a:buClr>
              <a:buFont typeface="Wingdings" panose="05000000000000000000" pitchFamily="2" charset="2"/>
              <a:buChar char="§"/>
              <a:defRPr/>
            </a:pPr>
            <a:r>
              <a:rPr lang="en-US" sz="1800"/>
              <a:t>Performanter und flexibler als useMemo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306688870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F15C4302-1904-95F5-7E7B-E687AE6F4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345" y="365125"/>
            <a:ext cx="10515311" cy="1325563"/>
          </a:xfrm>
        </p:spPr>
        <p:txBody>
          <a:bodyPr anchor="ctr">
            <a:normAutofit/>
          </a:bodyPr>
          <a:lstStyle/>
          <a:p>
            <a:r>
              <a:rPr lang="de-DE"/>
              <a:t>Virtualized List</a:t>
            </a:r>
          </a:p>
        </p:txBody>
      </p:sp>
      <p:pic>
        <p:nvPicPr>
          <p:cNvPr id="2050" name="Picture 2" descr="Virtualize large lists with react-window | Articles | web.dev">
            <a:extLst>
              <a:ext uri="{FF2B5EF4-FFF2-40B4-BE49-F238E27FC236}">
                <a16:creationId xmlns:a16="http://schemas.microsoft.com/office/drawing/2014/main" id="{9B2EE12A-B845-ED84-B630-5B858A7152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9742" y="1945325"/>
            <a:ext cx="5410055" cy="3592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41E624C8-0605-12BF-5AB3-08F76FB945AF}"/>
              </a:ext>
            </a:extLst>
          </p:cNvPr>
          <p:cNvSpPr txBox="1">
            <a:spLocks/>
          </p:cNvSpPr>
          <p:nvPr/>
        </p:nvSpPr>
        <p:spPr>
          <a:xfrm>
            <a:off x="839788" y="2310953"/>
            <a:ext cx="8707623" cy="28616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defTabSz="914400">
              <a:spcBef>
                <a:spcPts val="500"/>
              </a:spcBef>
              <a:buClr>
                <a:srgbClr val="5E42F5"/>
              </a:buClr>
              <a:buFont typeface="Wingdings" panose="05000000000000000000" pitchFamily="2" charset="2"/>
              <a:buChar char="§"/>
              <a:defRPr/>
            </a:pPr>
            <a:r>
              <a:rPr lang="en-US" sz="1800"/>
              <a:t>Nur rendern was wirklich sichtbar ist</a:t>
            </a:r>
          </a:p>
          <a:p>
            <a:pPr marL="457200" indent="-457200" defTabSz="914400">
              <a:spcBef>
                <a:spcPts val="500"/>
              </a:spcBef>
              <a:buClr>
                <a:srgbClr val="5E42F5"/>
              </a:buClr>
              <a:buFont typeface="Wingdings" panose="05000000000000000000" pitchFamily="2" charset="2"/>
              <a:buChar char="§"/>
              <a:defRPr/>
            </a:pPr>
            <a:r>
              <a:rPr lang="en-US" sz="1800"/>
              <a:t>Performanter und flexibler als useMemo</a:t>
            </a:r>
            <a:endParaRPr lang="en-US" sz="140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1F2765D-3A05-5464-B52C-B4C913556C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62473" y="3229938"/>
            <a:ext cx="3230735" cy="2308324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&lt;List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data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{[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0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1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2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]}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>
                <a:solidFill>
                  <a:srgbClr val="A9B7C6"/>
                </a:solidFill>
                <a:latin typeface="JetBrains Mono"/>
              </a:rPr>
              <a:t>   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height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{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200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>
                <a:solidFill>
                  <a:srgbClr val="A9B7C6"/>
                </a:solidFill>
                <a:latin typeface="JetBrains Mono"/>
              </a:rPr>
              <a:t>   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itemHeight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{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30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>
                <a:solidFill>
                  <a:srgbClr val="A9B7C6"/>
                </a:solidFill>
                <a:latin typeface="JetBrains Mono"/>
              </a:rPr>
              <a:t>   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itemKey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="id“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</a:t>
            </a:r>
            <a:b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{index =&gt;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&lt;div&gt;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{index}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&lt;/div&gt;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&lt;/List&gt;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kumimoji="0" lang="en-US" altLang="en-US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22852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D02FE96-38F8-4C5A-F51E-FAC6865DB3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1326" y="2243582"/>
            <a:ext cx="1997074" cy="4298788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D60655E9-9C5C-6604-38FE-020400F4A8AB}"/>
              </a:ext>
            </a:extLst>
          </p:cNvPr>
          <p:cNvSpPr txBox="1">
            <a:spLocks/>
          </p:cNvSpPr>
          <p:nvPr/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34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999" kern="1200">
                <a:solidFill>
                  <a:schemeClr val="tx1"/>
                </a:solidFill>
                <a:latin typeface="Garet Book" pitchFamily="2" charset="0"/>
                <a:ea typeface="+mj-ea"/>
                <a:cs typeface="+mj-cs"/>
              </a:defRPr>
            </a:lvl1pPr>
          </a:lstStyle>
          <a:p>
            <a:r>
              <a:rPr lang="de-DE" sz="6000"/>
              <a:t>Web App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2AE3B6A-9830-AFB7-F454-ACA47B1061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4128" y="2243390"/>
            <a:ext cx="2014780" cy="429235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8765D4C-A8E9-273B-C828-8ABD441AA014}"/>
              </a:ext>
            </a:extLst>
          </p:cNvPr>
          <p:cNvSpPr txBox="1"/>
          <p:nvPr/>
        </p:nvSpPr>
        <p:spPr>
          <a:xfrm>
            <a:off x="2981326" y="1914827"/>
            <a:ext cx="1996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/>
              <a:t>Login Page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0BD973-B772-A391-5E3F-FBB398D51C1C}"/>
              </a:ext>
            </a:extLst>
          </p:cNvPr>
          <p:cNvSpPr txBox="1"/>
          <p:nvPr/>
        </p:nvSpPr>
        <p:spPr>
          <a:xfrm>
            <a:off x="7203260" y="1914827"/>
            <a:ext cx="2035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/>
              <a:t>Pokemon Page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532AA427-0968-4C7E-9492-B99B7157CF17}"/>
              </a:ext>
            </a:extLst>
          </p:cNvPr>
          <p:cNvSpPr/>
          <p:nvPr/>
        </p:nvSpPr>
        <p:spPr>
          <a:xfrm>
            <a:off x="5605390" y="4162022"/>
            <a:ext cx="981219" cy="455093"/>
          </a:xfrm>
          <a:prstGeom prst="right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>
                <a:solidFill>
                  <a:schemeClr val="bg1"/>
                </a:solidFill>
              </a:rPr>
              <a:t>Redirect</a:t>
            </a:r>
          </a:p>
        </p:txBody>
      </p:sp>
    </p:spTree>
    <p:extLst>
      <p:ext uri="{BB962C8B-B14F-4D97-AF65-F5344CB8AC3E}">
        <p14:creationId xmlns:p14="http://schemas.microsoft.com/office/powerpoint/2010/main" val="137741654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F15C4302-1904-95F5-7E7B-E687AE6F4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345" y="365125"/>
            <a:ext cx="10515311" cy="1325563"/>
          </a:xfrm>
        </p:spPr>
        <p:txBody>
          <a:bodyPr anchor="ctr">
            <a:normAutofit/>
          </a:bodyPr>
          <a:lstStyle/>
          <a:p>
            <a:r>
              <a:rPr lang="de-DE"/>
              <a:t>React 19 - </a:t>
            </a:r>
            <a:r>
              <a:rPr lang="en-US" sz="4400">
                <a:hlinkClick r:id="rId3"/>
              </a:rPr>
              <a:t>Dev Blog</a:t>
            </a:r>
            <a:endParaRPr lang="de-DE"/>
          </a:p>
        </p:txBody>
      </p:sp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3F61A531-FCBF-56CC-F123-974502569A23}"/>
              </a:ext>
            </a:extLst>
          </p:cNvPr>
          <p:cNvSpPr txBox="1">
            <a:spLocks/>
          </p:cNvSpPr>
          <p:nvPr/>
        </p:nvSpPr>
        <p:spPr>
          <a:xfrm>
            <a:off x="839788" y="2310953"/>
            <a:ext cx="8707623" cy="28616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defTabSz="914400">
              <a:spcBef>
                <a:spcPts val="500"/>
              </a:spcBef>
              <a:buClr>
                <a:srgbClr val="5E42F5"/>
              </a:buClr>
              <a:buFont typeface="Wingdings" panose="05000000000000000000" pitchFamily="2" charset="2"/>
              <a:buChar char="§"/>
              <a:defRPr/>
            </a:pPr>
            <a:r>
              <a:rPr lang="en-US" sz="1800"/>
              <a:t>Weniger Boilerplate</a:t>
            </a:r>
            <a:endParaRPr lang="en-US" sz="1400"/>
          </a:p>
          <a:p>
            <a:pPr marL="457200" indent="-457200" defTabSz="914400">
              <a:spcBef>
                <a:spcPts val="500"/>
              </a:spcBef>
              <a:buClr>
                <a:srgbClr val="5E42F5"/>
              </a:buClr>
              <a:buFont typeface="Wingdings" panose="05000000000000000000" pitchFamily="2" charset="2"/>
              <a:buChar char="§"/>
              <a:defRPr/>
            </a:pPr>
            <a:r>
              <a:rPr lang="en-US" sz="1800"/>
              <a:t>Schneller durch React-Compiler</a:t>
            </a:r>
          </a:p>
          <a:p>
            <a:pPr marL="457200" indent="-457200" defTabSz="914400">
              <a:spcBef>
                <a:spcPts val="500"/>
              </a:spcBef>
              <a:buClr>
                <a:srgbClr val="5E42F5"/>
              </a:buClr>
              <a:buFont typeface="Wingdings" panose="05000000000000000000" pitchFamily="2" charset="2"/>
              <a:buChar char="§"/>
              <a:defRPr/>
            </a:pPr>
            <a:r>
              <a:rPr lang="en-US" sz="1800"/>
              <a:t>useMemo &amp; useCallback entfallen</a:t>
            </a:r>
          </a:p>
          <a:p>
            <a:pPr marL="817180" lvl="1" indent="-457200" defTabSz="914400">
              <a:buClr>
                <a:srgbClr val="5E42F5"/>
              </a:buClr>
              <a:defRPr/>
            </a:pPr>
            <a:r>
              <a:rPr lang="en-US" sz="1400"/>
              <a:t>Aber Wissen bleibt relevant</a:t>
            </a:r>
          </a:p>
          <a:p>
            <a:pPr marL="285750" indent="-285750" defTabSz="914400">
              <a:buClr>
                <a:srgbClr val="5E42F5"/>
              </a:buClr>
              <a:buFont typeface="Wingdings" panose="05000000000000000000" pitchFamily="2" charset="2"/>
              <a:buChar char="§"/>
              <a:defRPr/>
            </a:pPr>
            <a:r>
              <a:rPr lang="en-US" sz="1800"/>
              <a:t>Metadata hinzufügen (für SEO)</a:t>
            </a:r>
          </a:p>
          <a:p>
            <a:pPr marL="285750" indent="-285750" defTabSz="914400">
              <a:buClr>
                <a:srgbClr val="5E42F5"/>
              </a:buClr>
              <a:buFont typeface="Wingdings" panose="05000000000000000000" pitchFamily="2" charset="2"/>
              <a:buChar char="§"/>
              <a:defRPr/>
            </a:pPr>
            <a:r>
              <a:rPr lang="en-US" sz="1800"/>
              <a:t>Background loading</a:t>
            </a:r>
          </a:p>
          <a:p>
            <a:pPr marL="285750" indent="-285750" defTabSz="914400">
              <a:buClr>
                <a:srgbClr val="5E42F5"/>
              </a:buClr>
              <a:buFont typeface="Wingdings" panose="05000000000000000000" pitchFamily="2" charset="2"/>
              <a:buChar char="§"/>
              <a:defRPr/>
            </a:pPr>
            <a:r>
              <a:rPr lang="en-US" sz="1800"/>
              <a:t>useFormStatus &amp; useFormState hooks</a:t>
            </a:r>
          </a:p>
          <a:p>
            <a:pPr marL="285750" indent="-285750" defTabSz="914400">
              <a:buClr>
                <a:srgbClr val="5E42F5"/>
              </a:buClr>
              <a:buFont typeface="Wingdings" panose="05000000000000000000" pitchFamily="2" charset="2"/>
              <a:buChar char="§"/>
              <a:defRPr/>
            </a:pPr>
            <a:r>
              <a:rPr lang="en-US" sz="1800"/>
              <a:t>use hook</a:t>
            </a:r>
          </a:p>
        </p:txBody>
      </p:sp>
    </p:spTree>
    <p:extLst>
      <p:ext uri="{BB962C8B-B14F-4D97-AF65-F5344CB8AC3E}">
        <p14:creationId xmlns:p14="http://schemas.microsoft.com/office/powerpoint/2010/main" val="21690559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98F98-950E-FD15-8A08-D998C8B0A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Architecture</a:t>
            </a:r>
          </a:p>
        </p:txBody>
      </p:sp>
      <p:pic>
        <p:nvPicPr>
          <p:cNvPr id="11" name="Picture 10" descr="A diagram of a company&#10;&#10;Description automatically generated with medium confidence">
            <a:extLst>
              <a:ext uri="{FF2B5EF4-FFF2-40B4-BE49-F238E27FC236}">
                <a16:creationId xmlns:a16="http://schemas.microsoft.com/office/drawing/2014/main" id="{EC0D234D-BD6E-71D6-9F48-CC95B9B6B7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52282"/>
            <a:ext cx="10687086" cy="4601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202491"/>
      </p:ext>
    </p:extLst>
  </p:cSld>
  <p:clrMapOvr>
    <a:masterClrMapping/>
  </p:clrMapOvr>
</p:sld>
</file>

<file path=ppt/theme/theme1.xml><?xml version="1.0" encoding="utf-8"?>
<a:theme xmlns:a="http://schemas.openxmlformats.org/drawingml/2006/main" name="AclueDesign">
  <a:themeElements>
    <a:clrScheme name="ACLUE Farben">
      <a:dk1>
        <a:srgbClr val="333333"/>
      </a:dk1>
      <a:lt1>
        <a:sysClr val="window" lastClr="FFFFFF"/>
      </a:lt1>
      <a:dk2>
        <a:srgbClr val="5E42F5"/>
      </a:dk2>
      <a:lt2>
        <a:srgbClr val="FF9664"/>
      </a:lt2>
      <a:accent1>
        <a:srgbClr val="5E42F5"/>
      </a:accent1>
      <a:accent2>
        <a:srgbClr val="FF9664"/>
      </a:accent2>
      <a:accent3>
        <a:srgbClr val="333333"/>
      </a:accent3>
      <a:accent4>
        <a:srgbClr val="FFFFFF"/>
      </a:accent4>
      <a:accent5>
        <a:srgbClr val="FFFFFF"/>
      </a:accent5>
      <a:accent6>
        <a:srgbClr val="FFFFFF"/>
      </a:accent6>
      <a:hlink>
        <a:srgbClr val="5E42F5"/>
      </a:hlink>
      <a:folHlink>
        <a:srgbClr val="FF9664"/>
      </a:folHlink>
    </a:clrScheme>
    <a:fontScheme name="Aclue Schrift">
      <a:majorFont>
        <a:latin typeface="Garet Book"/>
        <a:ea typeface=""/>
        <a:cs typeface=""/>
      </a:majorFont>
      <a:minorFont>
        <a:latin typeface="Garet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lueDesign" id="{5E459569-7D00-4B24-92D2-E3B8DBEDDABE}" vid="{28C871AF-C2F1-4C6A-8131-D6CAF294F473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5C17B3E0CFB5E54888BF0D653345B0CA" ma:contentTypeVersion="21" ma:contentTypeDescription="Ein neues Dokument erstellen." ma:contentTypeScope="" ma:versionID="26e14a33c480123635dde8b981889a4e">
  <xsd:schema xmlns:xsd="http://www.w3.org/2001/XMLSchema" xmlns:xs="http://www.w3.org/2001/XMLSchema" xmlns:p="http://schemas.microsoft.com/office/2006/metadata/properties" xmlns:ns2="6c5753e0-85cf-46f2-8355-eec33c0b2dc8" xmlns:ns3="90c5ddf0-2617-45ca-952f-f899c8b262d9" targetNamespace="http://schemas.microsoft.com/office/2006/metadata/properties" ma:root="true" ma:fieldsID="6fbe01ff44228ee0259006ae8ab568e6" ns2:_="" ns3:_="">
    <xsd:import namespace="6c5753e0-85cf-46f2-8355-eec33c0b2dc8"/>
    <xsd:import namespace="90c5ddf0-2617-45ca-952f-f899c8b262d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_Flow_SignoffStatus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c5753e0-85cf-46f2-8355-eec33c0b2d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3" nillable="true" ma:displayName="Location" ma:internalName="MediaServiceLocation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Bildmarkierungen" ma:readOnly="false" ma:fieldId="{5cf76f15-5ced-4ddc-b409-7134ff3c332f}" ma:taxonomyMulti="true" ma:sspId="2edd5bf9-e80a-45b0-b2ea-09a9f8206c7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_Flow_SignoffStatus" ma:index="24" nillable="true" ma:displayName="Status Unterschrift" ma:internalName="Status_x0020_Unterschrift">
      <xsd:simpleType>
        <xsd:restriction base="dms:Text"/>
      </xsd:simpleType>
    </xsd:element>
    <xsd:element name="MediaServiceObjectDetectorVersions" ma:index="25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6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0c5ddf0-2617-45ca-952f-f899c8b262d9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Freigegeben für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Freigegeben für -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47a8c493-3ad7-4967-8cd1-ca8dcc6fdaca}" ma:internalName="TaxCatchAll" ma:showField="CatchAllData" ma:web="90c5ddf0-2617-45ca-952f-f899c8b262d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Flow_SignoffStatus xmlns="6c5753e0-85cf-46f2-8355-eec33c0b2dc8" xsi:nil="true"/>
    <TaxCatchAll xmlns="90c5ddf0-2617-45ca-952f-f899c8b262d9" xsi:nil="true"/>
    <lcf76f155ced4ddcb4097134ff3c332f xmlns="6c5753e0-85cf-46f2-8355-eec33c0b2dc8">
      <Terms xmlns="http://schemas.microsoft.com/office/infopath/2007/PartnerControls"/>
    </lcf76f155ced4ddcb4097134ff3c332f>
    <SharedWithUsers xmlns="90c5ddf0-2617-45ca-952f-f899c8b262d9">
      <UserInfo>
        <DisplayName>Marius Hensch</DisplayName>
        <AccountId>13</AccountId>
        <AccountType/>
      </UserInfo>
      <UserInfo>
        <DisplayName>Jonas Keßler</DisplayName>
        <AccountId>28</AccountId>
        <AccountType/>
      </UserInfo>
      <UserInfo>
        <DisplayName>Malte Geßner</DisplayName>
        <AccountId>30</AccountId>
        <AccountType/>
      </UserInfo>
    </SharedWithUsers>
  </documentManagement>
</p:properties>
</file>

<file path=customXml/itemProps1.xml><?xml version="1.0" encoding="utf-8"?>
<ds:datastoreItem xmlns:ds="http://schemas.openxmlformats.org/officeDocument/2006/customXml" ds:itemID="{F3744DCA-FB26-43F5-AB96-84AB7740A1C7}">
  <ds:schemaRefs>
    <ds:schemaRef ds:uri="6c5753e0-85cf-46f2-8355-eec33c0b2dc8"/>
    <ds:schemaRef ds:uri="90c5ddf0-2617-45ca-952f-f899c8b262d9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7DFAF670-841C-45BF-AD8F-06FD58B65FF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FFCC383-1CAD-4E67-95BE-7666A585A00B}">
  <ds:schemaRefs>
    <ds:schemaRef ds:uri="6c5753e0-85cf-46f2-8355-eec33c0b2dc8"/>
    <ds:schemaRef ds:uri="90c5ddf0-2617-45ca-952f-f899c8b262d9"/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AclueDesign</Template>
  <TotalTime>46</TotalTime>
  <Words>4799</Words>
  <Application>Microsoft Office PowerPoint</Application>
  <PresentationFormat>Widescreen</PresentationFormat>
  <Paragraphs>554</Paragraphs>
  <Slides>80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80</vt:i4>
      </vt:variant>
    </vt:vector>
  </HeadingPairs>
  <TitlesOfParts>
    <vt:vector size="88" baseType="lpstr">
      <vt:lpstr>Arial</vt:lpstr>
      <vt:lpstr>Arial Unicode MS</vt:lpstr>
      <vt:lpstr>Calibri</vt:lpstr>
      <vt:lpstr>Garet Book</vt:lpstr>
      <vt:lpstr>Garet Heavy</vt:lpstr>
      <vt:lpstr>JetBrains Mono</vt:lpstr>
      <vt:lpstr>Wingdings</vt:lpstr>
      <vt:lpstr>AclueDesign</vt:lpstr>
      <vt:lpstr>React advanced</vt:lpstr>
      <vt:lpstr>PowerPoint Presentation</vt:lpstr>
      <vt:lpstr>Agenda</vt:lpstr>
      <vt:lpstr>Projektvorstellung</vt:lpstr>
      <vt:lpstr>PowerPoint Presentation</vt:lpstr>
      <vt:lpstr>PowerPoint Presentation</vt:lpstr>
      <vt:lpstr>PowerPoint Presentation</vt:lpstr>
      <vt:lpstr>PowerPoint Presentation</vt:lpstr>
      <vt:lpstr>Architecture</vt:lpstr>
      <vt:lpstr>Architecture</vt:lpstr>
      <vt:lpstr>Was macht Entwickler advanced in react? </vt:lpstr>
      <vt:lpstr>Was macht Entwickler advanced in react? </vt:lpstr>
      <vt:lpstr>Css-Modules vs Styled-Components</vt:lpstr>
      <vt:lpstr>Wofür brauchen wir styling?</vt:lpstr>
      <vt:lpstr>CSS-Modules</vt:lpstr>
      <vt:lpstr>Inline SX-Styling mit MUI</vt:lpstr>
      <vt:lpstr>styled components with MUI</vt:lpstr>
      <vt:lpstr>PowerPoint Presentation</vt:lpstr>
      <vt:lpstr>Api-Generierung</vt:lpstr>
      <vt:lpstr> Was ist eine Api?</vt:lpstr>
      <vt:lpstr> Was ist eine Api?</vt:lpstr>
      <vt:lpstr> Was ist eine Api?</vt:lpstr>
      <vt:lpstr>Rule of </vt:lpstr>
      <vt:lpstr>Wie wird eine Api erstellt?</vt:lpstr>
      <vt:lpstr>Wie wird eine Api erstellt?</vt:lpstr>
      <vt:lpstr>Wie wird eine Api erstellt?</vt:lpstr>
      <vt:lpstr>Wie wird eine Api erstellt?</vt:lpstr>
      <vt:lpstr>Wie wird eine Api erstellt?</vt:lpstr>
      <vt:lpstr>Wie wird unsere Api generiert?</vt:lpstr>
      <vt:lpstr>Wie wird unsere Api generiert?</vt:lpstr>
      <vt:lpstr>Api-Generierung mit</vt:lpstr>
      <vt:lpstr>Api-Generierung mit</vt:lpstr>
      <vt:lpstr>Api-Generierung mit</vt:lpstr>
      <vt:lpstr>Api-Generierung mit</vt:lpstr>
      <vt:lpstr>Aufgaben</vt:lpstr>
      <vt:lpstr>Lösungen</vt:lpstr>
      <vt:lpstr>Global State</vt:lpstr>
      <vt:lpstr>Wozu brauchen wir ein Global State</vt:lpstr>
      <vt:lpstr>Context API</vt:lpstr>
      <vt:lpstr>Context API – Context</vt:lpstr>
      <vt:lpstr>Context API – ContextProvider</vt:lpstr>
      <vt:lpstr>Context API – App</vt:lpstr>
      <vt:lpstr>Context API – Component</vt:lpstr>
      <vt:lpstr>Redux State Management</vt:lpstr>
      <vt:lpstr>Redux State Management - Components</vt:lpstr>
      <vt:lpstr>Redux State Management - Store</vt:lpstr>
      <vt:lpstr>Redux State Management - Reducer</vt:lpstr>
      <vt:lpstr>Redux State Management - App</vt:lpstr>
      <vt:lpstr>Redux State Management - Component</vt:lpstr>
      <vt:lpstr>Login Request &amp; Jwt Storage</vt:lpstr>
      <vt:lpstr>Persisting State - Local Storage</vt:lpstr>
      <vt:lpstr>React Hooks</vt:lpstr>
      <vt:lpstr>Pitfall – Object in Dependencies</vt:lpstr>
      <vt:lpstr>Pitfall – Object in Dependencies</vt:lpstr>
      <vt:lpstr>Pitfall – Object in Dependencies</vt:lpstr>
      <vt:lpstr>Pitfall – Object in Dependencies</vt:lpstr>
      <vt:lpstr>React Hooks</vt:lpstr>
      <vt:lpstr>React Hooks</vt:lpstr>
      <vt:lpstr>React Hooks</vt:lpstr>
      <vt:lpstr>Component Caching</vt:lpstr>
      <vt:lpstr>Component Caching</vt:lpstr>
      <vt:lpstr>Component Caching</vt:lpstr>
      <vt:lpstr>Lösungen</vt:lpstr>
      <vt:lpstr>Pitfall –Nested Object in useState</vt:lpstr>
      <vt:lpstr>Pitfall –Nested Object in useState</vt:lpstr>
      <vt:lpstr>Pitfall –Nested Object in useState</vt:lpstr>
      <vt:lpstr>React Hooks</vt:lpstr>
      <vt:lpstr>React Hooks</vt:lpstr>
      <vt:lpstr>Aufgaben useRef</vt:lpstr>
      <vt:lpstr>Lösungen useRef</vt:lpstr>
      <vt:lpstr>Invalidation Tags</vt:lpstr>
      <vt:lpstr>Invalidation Tags</vt:lpstr>
      <vt:lpstr>Invalidation Tags</vt:lpstr>
      <vt:lpstr>Pitfall –Nested Object in useState</vt:lpstr>
      <vt:lpstr>Pitfall –Nested Object in useState</vt:lpstr>
      <vt:lpstr>Pitfall –Nested Object in useState</vt:lpstr>
      <vt:lpstr>Ausblick</vt:lpstr>
      <vt:lpstr>Virtualized List</vt:lpstr>
      <vt:lpstr>Virtualized List</vt:lpstr>
      <vt:lpstr>React 19 - Dev Blog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Sarah Dörr</dc:creator>
  <cp:lastModifiedBy>Tim Fehrmann</cp:lastModifiedBy>
  <cp:revision>152</cp:revision>
  <dcterms:created xsi:type="dcterms:W3CDTF">2024-02-21T13:17:56Z</dcterms:created>
  <dcterms:modified xsi:type="dcterms:W3CDTF">2024-06-12T08:07:15Z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0x0101005C17B3E0CFB5E54888BF0D653345B0CA</vt:lpwstr>
  </property>
  <property fmtid="{D5CDD505-2E9C-101B-9397-08002B2CF9AE}" pid="3" name="MediaServiceImageTags">
    <vt:lpwstr/>
  </property>
</Properties>
</file>